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5.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33"/>
  </p:notesMasterIdLst>
  <p:sldIdLst>
    <p:sldId id="470" r:id="rId2"/>
    <p:sldId id="489" r:id="rId3"/>
    <p:sldId id="472" r:id="rId4"/>
    <p:sldId id="268" r:id="rId5"/>
    <p:sldId id="257" r:id="rId6"/>
    <p:sldId id="478" r:id="rId7"/>
    <p:sldId id="490" r:id="rId8"/>
    <p:sldId id="262" r:id="rId9"/>
    <p:sldId id="336" r:id="rId10"/>
    <p:sldId id="495" r:id="rId11"/>
    <p:sldId id="493" r:id="rId12"/>
    <p:sldId id="283" r:id="rId13"/>
    <p:sldId id="497" r:id="rId14"/>
    <p:sldId id="486" r:id="rId15"/>
    <p:sldId id="492" r:id="rId16"/>
    <p:sldId id="494" r:id="rId17"/>
    <p:sldId id="306" r:id="rId18"/>
    <p:sldId id="291" r:id="rId19"/>
    <p:sldId id="471" r:id="rId20"/>
    <p:sldId id="479" r:id="rId21"/>
    <p:sldId id="467" r:id="rId22"/>
    <p:sldId id="466" r:id="rId23"/>
    <p:sldId id="474" r:id="rId24"/>
    <p:sldId id="481" r:id="rId25"/>
    <p:sldId id="482" r:id="rId26"/>
    <p:sldId id="483" r:id="rId27"/>
    <p:sldId id="484" r:id="rId28"/>
    <p:sldId id="485" r:id="rId29"/>
    <p:sldId id="351" r:id="rId30"/>
    <p:sldId id="309" r:id="rId31"/>
    <p:sldId id="477" r:id="rId3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ys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5" autoAdjust="0"/>
    <p:restoredTop sz="87477" autoAdjust="0"/>
  </p:normalViewPr>
  <p:slideViewPr>
    <p:cSldViewPr>
      <p:cViewPr varScale="1">
        <p:scale>
          <a:sx n="63" d="100"/>
          <a:sy n="63" d="100"/>
        </p:scale>
        <p:origin x="726" y="78"/>
      </p:cViewPr>
      <p:guideLst>
        <p:guide orient="horz" pos="2160"/>
        <p:guide pos="2880"/>
      </p:guideLst>
    </p:cSldViewPr>
  </p:slideViewPr>
  <p:notesTextViewPr>
    <p:cViewPr>
      <p:scale>
        <a:sx n="1" d="1"/>
        <a:sy n="1" d="1"/>
      </p:scale>
      <p:origin x="0" y="0"/>
    </p:cViewPr>
  </p:notesTextViewPr>
  <p:sorterViewPr>
    <p:cViewPr>
      <p:scale>
        <a:sx n="100" d="100"/>
        <a:sy n="100" d="100"/>
      </p:scale>
      <p:origin x="0" y="-12258"/>
    </p:cViewPr>
  </p:sorterViewPr>
  <p:notesViewPr>
    <p:cSldViewPr>
      <p:cViewPr varScale="1">
        <p:scale>
          <a:sx n="51" d="100"/>
          <a:sy n="51" d="100"/>
        </p:scale>
        <p:origin x="297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lilli\Documents\aPOLIORAPPORT\Diagram%20opprinnelse%2015.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illi\Documents\aPOLIORAPPORT\Diagram%20fylk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k1"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sz="2800"/>
            </a:pPr>
            <a:r>
              <a:rPr lang="nb-NO" sz="2800" dirty="0">
                <a:latin typeface="+mj-lt"/>
              </a:rPr>
              <a:t>Omtrent hvor gammel var du da du fikk polio? (n=1372)</a:t>
            </a:r>
          </a:p>
        </c:rich>
      </c:tx>
      <c:layout>
        <c:manualLayout>
          <c:xMode val="edge"/>
          <c:yMode val="edge"/>
          <c:x val="0.16701916318006449"/>
          <c:y val="8.1547092139105215E-2"/>
        </c:manualLayout>
      </c:layout>
      <c:overlay val="0"/>
    </c:title>
    <c:autoTitleDeleted val="0"/>
    <c:plotArea>
      <c:layout>
        <c:manualLayout>
          <c:layoutTarget val="inner"/>
          <c:xMode val="edge"/>
          <c:yMode val="edge"/>
          <c:x val="0.19176426349328327"/>
          <c:y val="0.14123818978297514"/>
          <c:w val="0.29535386282470544"/>
          <c:h val="0.71517456841712923"/>
        </c:manualLayout>
      </c:layout>
      <c:barChart>
        <c:barDir val="bar"/>
        <c:grouping val="clustered"/>
        <c:varyColors val="0"/>
        <c:ser>
          <c:idx val="0"/>
          <c:order val="0"/>
          <c:tx>
            <c:strRef>
              <c:f>'Ark1'!$A$2</c:f>
              <c:strCache>
                <c:ptCount val="1"/>
                <c:pt idx="0">
                  <c:v>Omtrent hvor gammel var du da du fikk polio? (n=1372)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'Ark1'!$B$1:$F$1</c:f>
              <c:strCache>
                <c:ptCount val="5"/>
                <c:pt idx="0">
                  <c:v>Under 4 år</c:v>
                </c:pt>
                <c:pt idx="1">
                  <c:v>4-7 år</c:v>
                </c:pt>
                <c:pt idx="2">
                  <c:v>8-10 år</c:v>
                </c:pt>
                <c:pt idx="3">
                  <c:v>11-17 år</c:v>
                </c:pt>
                <c:pt idx="4">
                  <c:v>18 år eller eldre</c:v>
                </c:pt>
              </c:strCache>
            </c:strRef>
          </c:cat>
          <c:val>
            <c:numRef>
              <c:f>'Ark1'!$B$2:$F$2</c:f>
              <c:numCache>
                <c:formatCode>###0</c:formatCode>
                <c:ptCount val="5"/>
                <c:pt idx="0">
                  <c:v>40.773357023390048</c:v>
                </c:pt>
                <c:pt idx="1">
                  <c:v>31.5796222979831</c:v>
                </c:pt>
                <c:pt idx="2">
                  <c:v>8.6740112288858882</c:v>
                </c:pt>
                <c:pt idx="3">
                  <c:v>12.349826006106404</c:v>
                </c:pt>
                <c:pt idx="4">
                  <c:v>6.6231834436363846</c:v>
                </c:pt>
              </c:numCache>
            </c:numRef>
          </c:val>
          <c:extLst>
            <c:ext xmlns:c16="http://schemas.microsoft.com/office/drawing/2014/chart" uri="{C3380CC4-5D6E-409C-BE32-E72D297353CC}">
              <c16:uniqueId val="{00000000-FD4F-48B0-B5ED-92E6EE8E97A0}"/>
            </c:ext>
          </c:extLst>
        </c:ser>
        <c:dLbls>
          <c:showLegendKey val="0"/>
          <c:showVal val="0"/>
          <c:showCatName val="0"/>
          <c:showSerName val="0"/>
          <c:showPercent val="0"/>
          <c:showBubbleSize val="0"/>
        </c:dLbls>
        <c:gapWidth val="150"/>
        <c:axId val="39879040"/>
        <c:axId val="39880576"/>
      </c:barChart>
      <c:catAx>
        <c:axId val="39879040"/>
        <c:scaling>
          <c:orientation val="minMax"/>
        </c:scaling>
        <c:delete val="0"/>
        <c:axPos val="l"/>
        <c:numFmt formatCode="General" sourceLinked="0"/>
        <c:majorTickMark val="out"/>
        <c:minorTickMark val="none"/>
        <c:tickLblPos val="nextTo"/>
        <c:crossAx val="39880576"/>
        <c:crosses val="autoZero"/>
        <c:auto val="1"/>
        <c:lblAlgn val="ctr"/>
        <c:lblOffset val="100"/>
        <c:noMultiLvlLbl val="0"/>
      </c:catAx>
      <c:valAx>
        <c:axId val="39880576"/>
        <c:scaling>
          <c:orientation val="minMax"/>
          <c:max val="80"/>
          <c:min val="0"/>
        </c:scaling>
        <c:delete val="0"/>
        <c:axPos val="b"/>
        <c:numFmt formatCode="###0" sourceLinked="1"/>
        <c:majorTickMark val="out"/>
        <c:minorTickMark val="none"/>
        <c:tickLblPos val="nextTo"/>
        <c:crossAx val="39879040"/>
        <c:crosses val="autoZero"/>
        <c:crossBetween val="between"/>
      </c:valAx>
    </c:plotArea>
    <c:plotVisOnly val="1"/>
    <c:dispBlanksAs val="gap"/>
    <c:showDLblsOverMax val="0"/>
  </c:chart>
  <c:txPr>
    <a:bodyPr/>
    <a:lstStyle/>
    <a:p>
      <a:pPr>
        <a:defRPr sz="1800"/>
      </a:pPr>
      <a:endParaRPr lang="nb-NO"/>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'Ark1'!$E$1</c:f>
              <c:strCache>
                <c:ptCount val="1"/>
                <c:pt idx="0">
                  <c:v>Antall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D08-430E-A8F7-9B0519A8327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D08-430E-A8F7-9B0519A8327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D08-430E-A8F7-9B0519A8327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D08-430E-A8F7-9B0519A8327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D08-430E-A8F7-9B0519A83276}"/>
              </c:ext>
            </c:extLst>
          </c:dPt>
          <c:dLbls>
            <c:dLbl>
              <c:idx val="0"/>
              <c:layout>
                <c:manualLayout>
                  <c:x val="3.6111111111111108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D08-430E-A8F7-9B0519A83276}"/>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3-6D08-430E-A8F7-9B0519A83276}"/>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bg2">
                          <a:lumMod val="25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5-6D08-430E-A8F7-9B0519A83276}"/>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7-6D08-430E-A8F7-9B0519A83276}"/>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9-6D08-430E-A8F7-9B0519A832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'Ark1'!$D$2:$D$6</c:f>
              <c:strCache>
                <c:ptCount val="5"/>
                <c:pt idx="0">
                  <c:v>Adoptert/Ikke oppgitt</c:v>
                </c:pt>
                <c:pt idx="1">
                  <c:v>Syd og øst Asia</c:v>
                </c:pt>
                <c:pt idx="2">
                  <c:v>Midtøsten</c:v>
                </c:pt>
                <c:pt idx="3">
                  <c:v>Afrika</c:v>
                </c:pt>
                <c:pt idx="4">
                  <c:v>Sør-Amerika</c:v>
                </c:pt>
              </c:strCache>
            </c:strRef>
          </c:cat>
          <c:val>
            <c:numRef>
              <c:f>'Ark1'!$E$2:$E$6</c:f>
              <c:numCache>
                <c:formatCode>General</c:formatCode>
                <c:ptCount val="5"/>
                <c:pt idx="0">
                  <c:v>3</c:v>
                </c:pt>
                <c:pt idx="1">
                  <c:v>19</c:v>
                </c:pt>
                <c:pt idx="2">
                  <c:v>23</c:v>
                </c:pt>
                <c:pt idx="3">
                  <c:v>19</c:v>
                </c:pt>
                <c:pt idx="4">
                  <c:v>3</c:v>
                </c:pt>
              </c:numCache>
            </c:numRef>
          </c:val>
          <c:extLst>
            <c:ext xmlns:c16="http://schemas.microsoft.com/office/drawing/2014/chart" uri="{C3380CC4-5D6E-409C-BE32-E72D297353CC}">
              <c16:uniqueId val="{0000000A-6D08-430E-A8F7-9B0519A8327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90594925634296E-2"/>
          <c:y val="0.12488444152814232"/>
          <c:w val="0.60840266841644797"/>
          <c:h val="0.87511555847185774"/>
        </c:manualLayout>
      </c:layout>
      <c:pieChart>
        <c:varyColors val="1"/>
        <c:ser>
          <c:idx val="0"/>
          <c:order val="0"/>
          <c:tx>
            <c:strRef>
              <c:f>'Ark1'!$B$1</c:f>
              <c:strCache>
                <c:ptCount val="1"/>
                <c:pt idx="0">
                  <c:v>Antall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944-4785-ABFC-919595580F4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944-4785-ABFC-919595580F4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944-4785-ABFC-919595580F4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944-4785-ABFC-919595580F4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944-4785-ABFC-919595580F4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944-4785-ABFC-919595580F4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nb-N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'Ark1'!$A$2:$A$7</c:f>
              <c:strCache>
                <c:ptCount val="6"/>
                <c:pt idx="0">
                  <c:v>Oslo</c:v>
                </c:pt>
                <c:pt idx="1">
                  <c:v>Viken</c:v>
                </c:pt>
                <c:pt idx="2">
                  <c:v>Trøndelag</c:v>
                </c:pt>
                <c:pt idx="3">
                  <c:v>Agder</c:v>
                </c:pt>
                <c:pt idx="4">
                  <c:v>Vestfold /Telemark</c:v>
                </c:pt>
                <c:pt idx="5">
                  <c:v>Vestland</c:v>
                </c:pt>
              </c:strCache>
            </c:strRef>
          </c:cat>
          <c:val>
            <c:numRef>
              <c:f>'Ark1'!$B$2:$B$7</c:f>
              <c:numCache>
                <c:formatCode>General</c:formatCode>
                <c:ptCount val="6"/>
                <c:pt idx="0">
                  <c:v>38</c:v>
                </c:pt>
                <c:pt idx="1">
                  <c:v>26</c:v>
                </c:pt>
                <c:pt idx="2">
                  <c:v>2</c:v>
                </c:pt>
                <c:pt idx="3">
                  <c:v>2</c:v>
                </c:pt>
                <c:pt idx="4">
                  <c:v>2</c:v>
                </c:pt>
                <c:pt idx="5">
                  <c:v>2</c:v>
                </c:pt>
              </c:numCache>
            </c:numRef>
          </c:val>
          <c:extLst>
            <c:ext xmlns:c16="http://schemas.microsoft.com/office/drawing/2014/chart" uri="{C3380CC4-5D6E-409C-BE32-E72D297353CC}">
              <c16:uniqueId val="{0000000C-D944-4785-ABFC-919595580F4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000"/>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9957730198490427"/>
          <c:y val="9.689842780554897E-2"/>
          <c:w val="0.60042269801509962"/>
          <c:h val="0.87463182420572894"/>
        </c:manualLayout>
      </c:layout>
      <c:barChart>
        <c:barDir val="bar"/>
        <c:grouping val="stacked"/>
        <c:varyColors val="0"/>
        <c:ser>
          <c:idx val="0"/>
          <c:order val="0"/>
          <c:tx>
            <c:strRef>
              <c:f>'Ark1'!$C$1</c:f>
              <c:strCache>
                <c:ptCount val="1"/>
                <c:pt idx="0">
                  <c:v>Noe lammelse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 Svelgmuskulatur </c:v>
                </c:pt>
                <c:pt idx="1">
                  <c:v> Pustemuskulatur </c:v>
                </c:pt>
                <c:pt idx="2">
                  <c:v> Mage'/'bryst</c:v>
                </c:pt>
                <c:pt idx="3">
                  <c:v> Ryggmuskulatur </c:v>
                </c:pt>
                <c:pt idx="4">
                  <c:v> Arm'/'hånd'/'skulder (én eller begge) </c:v>
                </c:pt>
                <c:pt idx="5">
                  <c:v> Bein'/'fot'/'hofte (én eller begge) </c:v>
                </c:pt>
              </c:strCache>
            </c:strRef>
          </c:cat>
          <c:val>
            <c:numRef>
              <c:f>'Ark1'!$C$2:$C$7</c:f>
              <c:numCache>
                <c:formatCode>0</c:formatCode>
                <c:ptCount val="6"/>
                <c:pt idx="0" formatCode="###0">
                  <c:v>5</c:v>
                </c:pt>
                <c:pt idx="1">
                  <c:v>14.5</c:v>
                </c:pt>
                <c:pt idx="2">
                  <c:v>24.2</c:v>
                </c:pt>
                <c:pt idx="3">
                  <c:v>30.2</c:v>
                </c:pt>
                <c:pt idx="4" formatCode="###0">
                  <c:v>22.712627777220629</c:v>
                </c:pt>
                <c:pt idx="5" formatCode="###0">
                  <c:v>28.902361056555723</c:v>
                </c:pt>
              </c:numCache>
            </c:numRef>
          </c:val>
          <c:extLst>
            <c:ext xmlns:c16="http://schemas.microsoft.com/office/drawing/2014/chart" uri="{C3380CC4-5D6E-409C-BE32-E72D297353CC}">
              <c16:uniqueId val="{00000000-D405-4AE4-A7A4-AB1CBB63ECAA}"/>
            </c:ext>
          </c:extLst>
        </c:ser>
        <c:ser>
          <c:idx val="1"/>
          <c:order val="1"/>
          <c:tx>
            <c:strRef>
              <c:f>'Ark1'!$D$1</c:f>
              <c:strCache>
                <c:ptCount val="1"/>
                <c:pt idx="0">
                  <c:v>Stor lammelse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 Svelgmuskulatur </c:v>
                </c:pt>
                <c:pt idx="1">
                  <c:v> Pustemuskulatur </c:v>
                </c:pt>
                <c:pt idx="2">
                  <c:v> Mage'/'bryst</c:v>
                </c:pt>
                <c:pt idx="3">
                  <c:v> Ryggmuskulatur </c:v>
                </c:pt>
                <c:pt idx="4">
                  <c:v> Arm'/'hånd'/'skulder (én eller begge) </c:v>
                </c:pt>
                <c:pt idx="5">
                  <c:v> Bein'/'fot'/'hofte (én eller begge) </c:v>
                </c:pt>
              </c:strCache>
            </c:strRef>
          </c:cat>
          <c:val>
            <c:numRef>
              <c:f>'Ark1'!$D$2:$D$7</c:f>
              <c:numCache>
                <c:formatCode>0</c:formatCode>
                <c:ptCount val="6"/>
                <c:pt idx="0" formatCode="###0">
                  <c:v>0.4</c:v>
                </c:pt>
                <c:pt idx="1">
                  <c:v>2.2000000000000002</c:v>
                </c:pt>
                <c:pt idx="2">
                  <c:v>12</c:v>
                </c:pt>
                <c:pt idx="3">
                  <c:v>10.3</c:v>
                </c:pt>
                <c:pt idx="4" formatCode="###0">
                  <c:v>7.6036968482495855</c:v>
                </c:pt>
                <c:pt idx="5" formatCode="###0">
                  <c:v>22.010424394057118</c:v>
                </c:pt>
              </c:numCache>
            </c:numRef>
          </c:val>
          <c:extLst>
            <c:ext xmlns:c16="http://schemas.microsoft.com/office/drawing/2014/chart" uri="{C3380CC4-5D6E-409C-BE32-E72D297353CC}">
              <c16:uniqueId val="{00000001-D405-4AE4-A7A4-AB1CBB63ECAA}"/>
            </c:ext>
          </c:extLst>
        </c:ser>
        <c:ser>
          <c:idx val="2"/>
          <c:order val="2"/>
          <c:tx>
            <c:strRef>
              <c:f>'Ark1'!$E$1</c:f>
              <c:strCache>
                <c:ptCount val="1"/>
                <c:pt idx="0">
                  <c:v>Helt lammet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 Svelgmuskulatur </c:v>
                </c:pt>
                <c:pt idx="1">
                  <c:v> Pustemuskulatur </c:v>
                </c:pt>
                <c:pt idx="2">
                  <c:v> Mage'/'bryst</c:v>
                </c:pt>
                <c:pt idx="3">
                  <c:v> Ryggmuskulatur </c:v>
                </c:pt>
                <c:pt idx="4">
                  <c:v> Arm'/'hånd'/'skulder (én eller begge) </c:v>
                </c:pt>
                <c:pt idx="5">
                  <c:v> Bein'/'fot'/'hofte (én eller begge) </c:v>
                </c:pt>
              </c:strCache>
            </c:strRef>
          </c:cat>
          <c:val>
            <c:numRef>
              <c:f>'Ark1'!$E$2:$E$7</c:f>
              <c:numCache>
                <c:formatCode>0</c:formatCode>
                <c:ptCount val="6"/>
                <c:pt idx="0" formatCode="###0">
                  <c:v>0.1</c:v>
                </c:pt>
                <c:pt idx="1">
                  <c:v>0.1</c:v>
                </c:pt>
                <c:pt idx="2">
                  <c:v>1.8</c:v>
                </c:pt>
                <c:pt idx="3">
                  <c:v>0.8</c:v>
                </c:pt>
                <c:pt idx="4" formatCode="###0">
                  <c:v>1.1513315534596436</c:v>
                </c:pt>
                <c:pt idx="5" formatCode="###0">
                  <c:v>7.4480940965552662</c:v>
                </c:pt>
              </c:numCache>
            </c:numRef>
          </c:val>
          <c:extLst>
            <c:ext xmlns:c16="http://schemas.microsoft.com/office/drawing/2014/chart" uri="{C3380CC4-5D6E-409C-BE32-E72D297353CC}">
              <c16:uniqueId val="{00000002-D405-4AE4-A7A4-AB1CBB63ECAA}"/>
            </c:ext>
          </c:extLst>
        </c:ser>
        <c:dLbls>
          <c:showLegendKey val="0"/>
          <c:showVal val="1"/>
          <c:showCatName val="0"/>
          <c:showSerName val="0"/>
          <c:showPercent val="0"/>
          <c:showBubbleSize val="0"/>
        </c:dLbls>
        <c:gapWidth val="95"/>
        <c:overlap val="100"/>
        <c:axId val="35057024"/>
        <c:axId val="36193408"/>
      </c:barChart>
      <c:catAx>
        <c:axId val="35057024"/>
        <c:scaling>
          <c:orientation val="minMax"/>
        </c:scaling>
        <c:delete val="0"/>
        <c:axPos val="l"/>
        <c:numFmt formatCode="General" sourceLinked="0"/>
        <c:majorTickMark val="out"/>
        <c:minorTickMark val="none"/>
        <c:tickLblPos val="nextTo"/>
        <c:txPr>
          <a:bodyPr/>
          <a:lstStyle/>
          <a:p>
            <a:pPr>
              <a:defRPr sz="1400"/>
            </a:pPr>
            <a:endParaRPr lang="nb-NO"/>
          </a:p>
        </c:txPr>
        <c:crossAx val="36193408"/>
        <c:crosses val="autoZero"/>
        <c:auto val="0"/>
        <c:lblAlgn val="ctr"/>
        <c:lblOffset val="100"/>
        <c:noMultiLvlLbl val="0"/>
      </c:catAx>
      <c:valAx>
        <c:axId val="36193408"/>
        <c:scaling>
          <c:orientation val="minMax"/>
        </c:scaling>
        <c:delete val="1"/>
        <c:axPos val="b"/>
        <c:numFmt formatCode="###0" sourceLinked="1"/>
        <c:majorTickMark val="out"/>
        <c:minorTickMark val="none"/>
        <c:tickLblPos val="none"/>
        <c:crossAx val="35057024"/>
        <c:crosses val="autoZero"/>
        <c:crossBetween val="between"/>
      </c:valAx>
    </c:plotArea>
    <c:legend>
      <c:legendPos val="t"/>
      <c:layout>
        <c:manualLayout>
          <c:xMode val="edge"/>
          <c:yMode val="edge"/>
          <c:x val="0"/>
          <c:y val="1.5528953448395683E-2"/>
          <c:w val="1"/>
          <c:h val="6.4134096591530354E-2"/>
        </c:manualLayout>
      </c:layout>
      <c:overlay val="0"/>
      <c:txPr>
        <a:bodyPr/>
        <a:lstStyle/>
        <a:p>
          <a:pPr>
            <a:defRPr sz="16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9957730198490427"/>
          <c:y val="9.689842780554897E-2"/>
          <c:w val="0.60042269801509962"/>
          <c:h val="0.87463182420572894"/>
        </c:manualLayout>
      </c:layout>
      <c:barChart>
        <c:barDir val="bar"/>
        <c:grouping val="stacked"/>
        <c:varyColors val="0"/>
        <c:ser>
          <c:idx val="0"/>
          <c:order val="0"/>
          <c:tx>
            <c:strRef>
              <c:f>'Ark1'!$C$1</c:f>
              <c:strCache>
                <c:ptCount val="1"/>
                <c:pt idx="0">
                  <c:v>Noe lammelse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 Svelgmuskulatur (n=913)</c:v>
                </c:pt>
                <c:pt idx="1">
                  <c:v> Pustemuskulatur (n=943)</c:v>
                </c:pt>
                <c:pt idx="2">
                  <c:v> Mage'/'bryst (n=944)</c:v>
                </c:pt>
                <c:pt idx="3">
                  <c:v> Ryggmuskulatur (n=983)</c:v>
                </c:pt>
                <c:pt idx="4">
                  <c:v> Arm'/'hånd'/'skulder (én eller begge) (n=1030)</c:v>
                </c:pt>
                <c:pt idx="5">
                  <c:v> Bein'/'fot'/'hofte (én eller begge) (n=1245)</c:v>
                </c:pt>
              </c:strCache>
            </c:strRef>
          </c:cat>
          <c:val>
            <c:numRef>
              <c:f>'Ark1'!$C$2:$C$7</c:f>
              <c:numCache>
                <c:formatCode>###0</c:formatCode>
                <c:ptCount val="6"/>
                <c:pt idx="0">
                  <c:v>10.46263469446415</c:v>
                </c:pt>
                <c:pt idx="1">
                  <c:v>17.350497554724978</c:v>
                </c:pt>
                <c:pt idx="2">
                  <c:v>22.575325554290387</c:v>
                </c:pt>
                <c:pt idx="3">
                  <c:v>30.626894398002282</c:v>
                </c:pt>
                <c:pt idx="4">
                  <c:v>32.238367119713644</c:v>
                </c:pt>
                <c:pt idx="5">
                  <c:v>41.038961281877349</c:v>
                </c:pt>
              </c:numCache>
            </c:numRef>
          </c:val>
          <c:extLst>
            <c:ext xmlns:c16="http://schemas.microsoft.com/office/drawing/2014/chart" uri="{C3380CC4-5D6E-409C-BE32-E72D297353CC}">
              <c16:uniqueId val="{00000000-146E-492F-91EA-845C0477CC4A}"/>
            </c:ext>
          </c:extLst>
        </c:ser>
        <c:ser>
          <c:idx val="1"/>
          <c:order val="1"/>
          <c:tx>
            <c:strRef>
              <c:f>'Ark1'!$D$1</c:f>
              <c:strCache>
                <c:ptCount val="1"/>
                <c:pt idx="0">
                  <c:v>Stor lammelse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 Svelgmuskulatur (n=913)</c:v>
                </c:pt>
                <c:pt idx="1">
                  <c:v> Pustemuskulatur (n=943)</c:v>
                </c:pt>
                <c:pt idx="2">
                  <c:v> Mage'/'bryst (n=944)</c:v>
                </c:pt>
                <c:pt idx="3">
                  <c:v> Ryggmuskulatur (n=983)</c:v>
                </c:pt>
                <c:pt idx="4">
                  <c:v> Arm'/'hånd'/'skulder (én eller begge) (n=1030)</c:v>
                </c:pt>
                <c:pt idx="5">
                  <c:v> Bein'/'fot'/'hofte (én eller begge) (n=1245)</c:v>
                </c:pt>
              </c:strCache>
            </c:strRef>
          </c:cat>
          <c:val>
            <c:numRef>
              <c:f>'Ark1'!$D$2:$D$7</c:f>
              <c:numCache>
                <c:formatCode>###0</c:formatCode>
                <c:ptCount val="6"/>
                <c:pt idx="0">
                  <c:v>0.31692825434838484</c:v>
                </c:pt>
                <c:pt idx="1">
                  <c:v>2.5434292962746601</c:v>
                </c:pt>
                <c:pt idx="2">
                  <c:v>6.5571282155263075</c:v>
                </c:pt>
                <c:pt idx="3">
                  <c:v>8.0926876864077268</c:v>
                </c:pt>
                <c:pt idx="4" formatCode="####">
                  <c:v>11.032983965908517</c:v>
                </c:pt>
                <c:pt idx="5">
                  <c:v>25.014635646029536</c:v>
                </c:pt>
              </c:numCache>
            </c:numRef>
          </c:val>
          <c:extLst>
            <c:ext xmlns:c16="http://schemas.microsoft.com/office/drawing/2014/chart" uri="{C3380CC4-5D6E-409C-BE32-E72D297353CC}">
              <c16:uniqueId val="{00000001-146E-492F-91EA-845C0477CC4A}"/>
            </c:ext>
          </c:extLst>
        </c:ser>
        <c:ser>
          <c:idx val="2"/>
          <c:order val="2"/>
          <c:tx>
            <c:strRef>
              <c:f>'Ark1'!$E$1</c:f>
              <c:strCache>
                <c:ptCount val="1"/>
                <c:pt idx="0">
                  <c:v>Helt lammet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 Svelgmuskulatur (n=913)</c:v>
                </c:pt>
                <c:pt idx="1">
                  <c:v> Pustemuskulatur (n=943)</c:v>
                </c:pt>
                <c:pt idx="2">
                  <c:v> Mage'/'bryst (n=944)</c:v>
                </c:pt>
                <c:pt idx="3">
                  <c:v> Ryggmuskulatur (n=983)</c:v>
                </c:pt>
                <c:pt idx="4">
                  <c:v> Arm'/'hånd'/'skulder (én eller begge) (n=1030)</c:v>
                </c:pt>
                <c:pt idx="5">
                  <c:v> Bein'/'fot'/'hofte (én eller begge) (n=1245)</c:v>
                </c:pt>
              </c:strCache>
            </c:strRef>
          </c:cat>
          <c:val>
            <c:numRef>
              <c:f>'Ark1'!$E$2:$E$7</c:f>
              <c:numCache>
                <c:formatCode>General</c:formatCode>
                <c:ptCount val="6"/>
                <c:pt idx="2" formatCode="####">
                  <c:v>0.72703316825627251</c:v>
                </c:pt>
                <c:pt idx="3" formatCode="####">
                  <c:v>0.50165224927337881</c:v>
                </c:pt>
                <c:pt idx="4" formatCode="###0">
                  <c:v>1.4860764119462331</c:v>
                </c:pt>
                <c:pt idx="5" formatCode="###0">
                  <c:v>6.6203974131331433</c:v>
                </c:pt>
              </c:numCache>
            </c:numRef>
          </c:val>
          <c:extLst>
            <c:ext xmlns:c16="http://schemas.microsoft.com/office/drawing/2014/chart" uri="{C3380CC4-5D6E-409C-BE32-E72D297353CC}">
              <c16:uniqueId val="{00000002-146E-492F-91EA-845C0477CC4A}"/>
            </c:ext>
          </c:extLst>
        </c:ser>
        <c:dLbls>
          <c:showLegendKey val="0"/>
          <c:showVal val="1"/>
          <c:showCatName val="0"/>
          <c:showSerName val="0"/>
          <c:showPercent val="0"/>
          <c:showBubbleSize val="0"/>
        </c:dLbls>
        <c:gapWidth val="95"/>
        <c:overlap val="100"/>
        <c:axId val="35618176"/>
        <c:axId val="35628160"/>
      </c:barChart>
      <c:catAx>
        <c:axId val="35618176"/>
        <c:scaling>
          <c:orientation val="minMax"/>
        </c:scaling>
        <c:delete val="0"/>
        <c:axPos val="l"/>
        <c:numFmt formatCode="General" sourceLinked="0"/>
        <c:majorTickMark val="out"/>
        <c:minorTickMark val="none"/>
        <c:tickLblPos val="nextTo"/>
        <c:txPr>
          <a:bodyPr/>
          <a:lstStyle/>
          <a:p>
            <a:pPr>
              <a:defRPr sz="1400"/>
            </a:pPr>
            <a:endParaRPr lang="nb-NO"/>
          </a:p>
        </c:txPr>
        <c:crossAx val="35628160"/>
        <c:crosses val="autoZero"/>
        <c:auto val="0"/>
        <c:lblAlgn val="ctr"/>
        <c:lblOffset val="100"/>
        <c:noMultiLvlLbl val="0"/>
      </c:catAx>
      <c:valAx>
        <c:axId val="35628160"/>
        <c:scaling>
          <c:orientation val="minMax"/>
        </c:scaling>
        <c:delete val="1"/>
        <c:axPos val="b"/>
        <c:numFmt formatCode="###0" sourceLinked="1"/>
        <c:majorTickMark val="out"/>
        <c:minorTickMark val="none"/>
        <c:tickLblPos val="none"/>
        <c:crossAx val="35618176"/>
        <c:crosses val="autoZero"/>
        <c:crossBetween val="between"/>
      </c:valAx>
    </c:plotArea>
    <c:legend>
      <c:legendPos val="t"/>
      <c:layout>
        <c:manualLayout>
          <c:xMode val="edge"/>
          <c:yMode val="edge"/>
          <c:x val="2.5249682328676804E-2"/>
          <c:y val="1.5528953448395683E-2"/>
          <c:w val="0.97475031767132314"/>
          <c:h val="4.9786395373268573E-2"/>
        </c:manualLayout>
      </c:layout>
      <c:overlay val="0"/>
      <c:txPr>
        <a:bodyPr/>
        <a:lstStyle/>
        <a:p>
          <a:pPr>
            <a:defRPr sz="16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499432971817378"/>
          <c:y val="0.21077741976045122"/>
          <c:w val="0.49723850591808638"/>
          <c:h val="0.75816467334275861"/>
        </c:manualLayout>
      </c:layout>
      <c:barChart>
        <c:barDir val="bar"/>
        <c:grouping val="stacked"/>
        <c:varyColors val="0"/>
        <c:ser>
          <c:idx val="0"/>
          <c:order val="0"/>
          <c:tx>
            <c:strRef>
              <c:f>'Ark1'!$B$1</c:f>
              <c:strCache>
                <c:ptCount val="1"/>
                <c:pt idx="0">
                  <c:v>Trenger personhjelp</c:v>
                </c:pt>
              </c:strCache>
            </c:strRef>
          </c:tx>
          <c:spPr>
            <a:solidFill>
              <a:schemeClr val="accent6"/>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5AAC-4D12-B928-9B782DFBD9B0}"/>
                </c:ext>
              </c:extLst>
            </c:dLbl>
            <c:dLbl>
              <c:idx val="8"/>
              <c:delete val="1"/>
              <c:extLst>
                <c:ext xmlns:c15="http://schemas.microsoft.com/office/drawing/2012/chart" uri="{CE6537A1-D6FC-4f65-9D91-7224C49458BB}"/>
                <c:ext xmlns:c16="http://schemas.microsoft.com/office/drawing/2014/chart" uri="{C3380CC4-5D6E-409C-BE32-E72D297353CC}">
                  <c16:uniqueId val="{00000001-5AAC-4D12-B928-9B782DFBD9B0}"/>
                </c:ext>
              </c:extLst>
            </c:dLbl>
            <c:spPr>
              <a:noFill/>
              <a:ln>
                <a:noFill/>
              </a:ln>
              <a:effectLst/>
            </c:spPr>
            <c:txPr>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'Ark1'!$A$2:$A$12</c:f>
              <c:strCache>
                <c:ptCount val="11"/>
                <c:pt idx="0">
                  <c:v> Spise eller svelge</c:v>
                </c:pt>
                <c:pt idx="1">
                  <c:v> Gå på toalettet </c:v>
                </c:pt>
                <c:pt idx="2">
                  <c:v> Legge meg/stå opp</c:v>
                </c:pt>
                <c:pt idx="3">
                  <c:v> Personlig hygiene </c:v>
                </c:pt>
                <c:pt idx="4">
                  <c:v> Å gå </c:v>
                </c:pt>
                <c:pt idx="5">
                  <c:v> Kle på '/' av meg</c:v>
                </c:pt>
                <c:pt idx="6">
                  <c:v> Matlaging</c:v>
                </c:pt>
                <c:pt idx="7">
                  <c:v> Husstell</c:v>
                </c:pt>
                <c:pt idx="8">
                  <c:v> Bilkjøring </c:v>
                </c:pt>
                <c:pt idx="9">
                  <c:v> Bære «ting» </c:v>
                </c:pt>
                <c:pt idx="10">
                  <c:v> Trapper </c:v>
                </c:pt>
              </c:strCache>
            </c:strRef>
          </c:cat>
          <c:val>
            <c:numRef>
              <c:f>'Ark1'!$B$2:$B$12</c:f>
              <c:numCache>
                <c:formatCode>General</c:formatCode>
                <c:ptCount val="11"/>
                <c:pt idx="0">
                  <c:v>3</c:v>
                </c:pt>
                <c:pt idx="1">
                  <c:v>6</c:v>
                </c:pt>
                <c:pt idx="2">
                  <c:v>6</c:v>
                </c:pt>
                <c:pt idx="3">
                  <c:v>7</c:v>
                </c:pt>
                <c:pt idx="4">
                  <c:v>9</c:v>
                </c:pt>
                <c:pt idx="5">
                  <c:v>9</c:v>
                </c:pt>
                <c:pt idx="6">
                  <c:v>0</c:v>
                </c:pt>
                <c:pt idx="7">
                  <c:v>25</c:v>
                </c:pt>
                <c:pt idx="8">
                  <c:v>0</c:v>
                </c:pt>
                <c:pt idx="9">
                  <c:v>37</c:v>
                </c:pt>
                <c:pt idx="10">
                  <c:v>13</c:v>
                </c:pt>
              </c:numCache>
            </c:numRef>
          </c:val>
          <c:extLst>
            <c:ext xmlns:c16="http://schemas.microsoft.com/office/drawing/2014/chart" uri="{C3380CC4-5D6E-409C-BE32-E72D297353CC}">
              <c16:uniqueId val="{00000002-5AAC-4D12-B928-9B782DFBD9B0}"/>
            </c:ext>
          </c:extLst>
        </c:ser>
        <c:ser>
          <c:idx val="1"/>
          <c:order val="1"/>
          <c:tx>
            <c:strRef>
              <c:f>'Ark1'!$C$1</c:f>
              <c:strCache>
                <c:ptCount val="1"/>
                <c:pt idx="0">
                  <c:v>Trenger hjelp, men ikke dersom tilrettelagt for funksjonshemmet</c:v>
                </c:pt>
              </c:strCache>
            </c:strRef>
          </c:tx>
          <c:spPr>
            <a:solidFill>
              <a:schemeClr val="accent6">
                <a:lumMod val="60000"/>
                <a:lumOff val="40000"/>
              </a:schemeClr>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3-5AAC-4D12-B928-9B782DFBD9B0}"/>
                </c:ext>
              </c:extLst>
            </c:dLbl>
            <c:dLbl>
              <c:idx val="8"/>
              <c:delete val="1"/>
              <c:extLst>
                <c:ext xmlns:c15="http://schemas.microsoft.com/office/drawing/2012/chart" uri="{CE6537A1-D6FC-4f65-9D91-7224C49458BB}"/>
                <c:ext xmlns:c16="http://schemas.microsoft.com/office/drawing/2014/chart" uri="{C3380CC4-5D6E-409C-BE32-E72D297353CC}">
                  <c16:uniqueId val="{00000004-5AAC-4D12-B928-9B782DFBD9B0}"/>
                </c:ext>
              </c:extLst>
            </c:dLbl>
            <c:spPr>
              <a:noFill/>
              <a:ln>
                <a:noFill/>
              </a:ln>
              <a:effectLst/>
            </c:spPr>
            <c:txPr>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'Ark1'!$A$2:$A$12</c:f>
              <c:strCache>
                <c:ptCount val="11"/>
                <c:pt idx="0">
                  <c:v> Spise eller svelge</c:v>
                </c:pt>
                <c:pt idx="1">
                  <c:v> Gå på toalettet </c:v>
                </c:pt>
                <c:pt idx="2">
                  <c:v> Legge meg/stå opp</c:v>
                </c:pt>
                <c:pt idx="3">
                  <c:v> Personlig hygiene </c:v>
                </c:pt>
                <c:pt idx="4">
                  <c:v> Å gå </c:v>
                </c:pt>
                <c:pt idx="5">
                  <c:v> Kle på '/' av meg</c:v>
                </c:pt>
                <c:pt idx="6">
                  <c:v> Matlaging</c:v>
                </c:pt>
                <c:pt idx="7">
                  <c:v> Husstell</c:v>
                </c:pt>
                <c:pt idx="8">
                  <c:v> Bilkjøring </c:v>
                </c:pt>
                <c:pt idx="9">
                  <c:v> Bære «ting» </c:v>
                </c:pt>
                <c:pt idx="10">
                  <c:v> Trapper </c:v>
                </c:pt>
              </c:strCache>
            </c:strRef>
          </c:cat>
          <c:val>
            <c:numRef>
              <c:f>'Ark1'!$C$2:$C$12</c:f>
              <c:numCache>
                <c:formatCode>General</c:formatCode>
                <c:ptCount val="11"/>
                <c:pt idx="0">
                  <c:v>1</c:v>
                </c:pt>
                <c:pt idx="1">
                  <c:v>4</c:v>
                </c:pt>
                <c:pt idx="2">
                  <c:v>2</c:v>
                </c:pt>
                <c:pt idx="3">
                  <c:v>3</c:v>
                </c:pt>
                <c:pt idx="4">
                  <c:v>7</c:v>
                </c:pt>
                <c:pt idx="5">
                  <c:v>2</c:v>
                </c:pt>
                <c:pt idx="6">
                  <c:v>0</c:v>
                </c:pt>
                <c:pt idx="7">
                  <c:v>6</c:v>
                </c:pt>
                <c:pt idx="8">
                  <c:v>0</c:v>
                </c:pt>
                <c:pt idx="9">
                  <c:v>6</c:v>
                </c:pt>
                <c:pt idx="10">
                  <c:v>10</c:v>
                </c:pt>
              </c:numCache>
            </c:numRef>
          </c:val>
          <c:extLst>
            <c:ext xmlns:c16="http://schemas.microsoft.com/office/drawing/2014/chart" uri="{C3380CC4-5D6E-409C-BE32-E72D297353CC}">
              <c16:uniqueId val="{00000005-5AAC-4D12-B928-9B782DFBD9B0}"/>
            </c:ext>
          </c:extLst>
        </c:ser>
        <c:ser>
          <c:idx val="2"/>
          <c:order val="2"/>
          <c:tx>
            <c:strRef>
              <c:f>'Ark1'!$D$1</c:f>
              <c:strCache>
                <c:ptCount val="1"/>
                <c:pt idx="0">
                  <c:v>Kolonne2</c:v>
                </c:pt>
              </c:strCache>
            </c:strRef>
          </c:tx>
          <c:invertIfNegative val="0"/>
          <c:cat>
            <c:strRef>
              <c:f>'Ark1'!$A$2:$A$12</c:f>
              <c:strCache>
                <c:ptCount val="11"/>
                <c:pt idx="0">
                  <c:v> Spise eller svelge</c:v>
                </c:pt>
                <c:pt idx="1">
                  <c:v> Gå på toalettet </c:v>
                </c:pt>
                <c:pt idx="2">
                  <c:v> Legge meg/stå opp</c:v>
                </c:pt>
                <c:pt idx="3">
                  <c:v> Personlig hygiene </c:v>
                </c:pt>
                <c:pt idx="4">
                  <c:v> Å gå </c:v>
                </c:pt>
                <c:pt idx="5">
                  <c:v> Kle på '/' av meg</c:v>
                </c:pt>
                <c:pt idx="6">
                  <c:v> Matlaging</c:v>
                </c:pt>
                <c:pt idx="7">
                  <c:v> Husstell</c:v>
                </c:pt>
                <c:pt idx="8">
                  <c:v> Bilkjøring </c:v>
                </c:pt>
                <c:pt idx="9">
                  <c:v> Bære «ting» </c:v>
                </c:pt>
                <c:pt idx="10">
                  <c:v> Trapper </c:v>
                </c:pt>
              </c:strCache>
            </c:strRef>
          </c:cat>
          <c:val>
            <c:numRef>
              <c:f>'Ark1'!$D$2:$D$12</c:f>
              <c:numCache>
                <c:formatCode>General</c:formatCode>
                <c:ptCount val="11"/>
              </c:numCache>
            </c:numRef>
          </c:val>
          <c:extLst>
            <c:ext xmlns:c16="http://schemas.microsoft.com/office/drawing/2014/chart" uri="{C3380CC4-5D6E-409C-BE32-E72D297353CC}">
              <c16:uniqueId val="{00000006-5AAC-4D12-B928-9B782DFBD9B0}"/>
            </c:ext>
          </c:extLst>
        </c:ser>
        <c:dLbls>
          <c:showLegendKey val="0"/>
          <c:showVal val="0"/>
          <c:showCatName val="0"/>
          <c:showSerName val="0"/>
          <c:showPercent val="0"/>
          <c:showBubbleSize val="0"/>
        </c:dLbls>
        <c:gapWidth val="95"/>
        <c:overlap val="100"/>
        <c:axId val="50680192"/>
        <c:axId val="50681728"/>
      </c:barChart>
      <c:catAx>
        <c:axId val="50680192"/>
        <c:scaling>
          <c:orientation val="minMax"/>
        </c:scaling>
        <c:delete val="0"/>
        <c:axPos val="l"/>
        <c:numFmt formatCode="General" sourceLinked="0"/>
        <c:majorTickMark val="out"/>
        <c:minorTickMark val="none"/>
        <c:tickLblPos val="nextTo"/>
        <c:txPr>
          <a:bodyPr/>
          <a:lstStyle/>
          <a:p>
            <a:pPr>
              <a:defRPr sz="1200"/>
            </a:pPr>
            <a:endParaRPr lang="nb-NO"/>
          </a:p>
        </c:txPr>
        <c:crossAx val="50681728"/>
        <c:crosses val="autoZero"/>
        <c:auto val="0"/>
        <c:lblAlgn val="ctr"/>
        <c:lblOffset val="100"/>
        <c:noMultiLvlLbl val="0"/>
      </c:catAx>
      <c:valAx>
        <c:axId val="50681728"/>
        <c:scaling>
          <c:orientation val="minMax"/>
        </c:scaling>
        <c:delete val="1"/>
        <c:axPos val="b"/>
        <c:numFmt formatCode="General" sourceLinked="1"/>
        <c:majorTickMark val="out"/>
        <c:minorTickMark val="none"/>
        <c:tickLblPos val="none"/>
        <c:crossAx val="50680192"/>
        <c:crosses val="autoZero"/>
        <c:crossBetween val="between"/>
      </c:valAx>
    </c:plotArea>
    <c:legend>
      <c:legendPos val="t"/>
      <c:layout>
        <c:manualLayout>
          <c:xMode val="edge"/>
          <c:yMode val="edge"/>
          <c:x val="0"/>
          <c:y val="1.5528953448395683E-2"/>
          <c:w val="0.92394955637612874"/>
          <c:h val="0.15077717113416236"/>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499432971817378"/>
          <c:y val="0.21077741976045122"/>
          <c:w val="0.49723850591808638"/>
          <c:h val="0.75816467334275861"/>
        </c:manualLayout>
      </c:layout>
      <c:barChart>
        <c:barDir val="bar"/>
        <c:grouping val="stacked"/>
        <c:varyColors val="0"/>
        <c:ser>
          <c:idx val="0"/>
          <c:order val="0"/>
          <c:tx>
            <c:strRef>
              <c:f>'Ark1'!$B$1</c:f>
              <c:strCache>
                <c:ptCount val="1"/>
                <c:pt idx="0">
                  <c:v>Trenger personhjelp</c:v>
                </c:pt>
              </c:strCache>
            </c:strRef>
          </c:tx>
          <c:spPr>
            <a:solidFill>
              <a:schemeClr val="accent6"/>
            </a:solidFill>
          </c:spPr>
          <c:invertIfNegative val="0"/>
          <c:dLbls>
            <c:spPr>
              <a:noFill/>
              <a:ln>
                <a:noFill/>
              </a:ln>
              <a:effectLst/>
            </c:spPr>
            <c:txPr>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'Ark1'!$A$2:$A$12</c:f>
              <c:strCache>
                <c:ptCount val="11"/>
                <c:pt idx="0">
                  <c:v> Spise eller svelge (n=1141)</c:v>
                </c:pt>
                <c:pt idx="1">
                  <c:v> Gå på toalettet (n=1156)</c:v>
                </c:pt>
                <c:pt idx="2">
                  <c:v> Legge meg/stå opp (n=1152)</c:v>
                </c:pt>
                <c:pt idx="3">
                  <c:v> Personlig hygiene (n=1149)</c:v>
                </c:pt>
                <c:pt idx="4">
                  <c:v> Å gå (n=1150)</c:v>
                </c:pt>
                <c:pt idx="5">
                  <c:v> Kle på '/' av meg (n=1150)</c:v>
                </c:pt>
                <c:pt idx="6">
                  <c:v> Matlaging (n=1158)</c:v>
                </c:pt>
                <c:pt idx="7">
                  <c:v> Husstell (n=1156)</c:v>
                </c:pt>
                <c:pt idx="8">
                  <c:v> Bilkjøring (n=511)</c:v>
                </c:pt>
                <c:pt idx="9">
                  <c:v> Bære «ting» (n=1214)</c:v>
                </c:pt>
                <c:pt idx="10">
                  <c:v> Trapper (n=1248)</c:v>
                </c:pt>
              </c:strCache>
            </c:strRef>
          </c:cat>
          <c:val>
            <c:numRef>
              <c:f>'Ark1'!$B$2:$B$12</c:f>
              <c:numCache>
                <c:formatCode>General</c:formatCode>
                <c:ptCount val="11"/>
                <c:pt idx="0">
                  <c:v>1</c:v>
                </c:pt>
                <c:pt idx="1">
                  <c:v>4</c:v>
                </c:pt>
                <c:pt idx="2">
                  <c:v>5</c:v>
                </c:pt>
                <c:pt idx="3">
                  <c:v>6</c:v>
                </c:pt>
                <c:pt idx="4">
                  <c:v>6</c:v>
                </c:pt>
                <c:pt idx="5">
                  <c:v>7</c:v>
                </c:pt>
                <c:pt idx="6">
                  <c:v>7</c:v>
                </c:pt>
                <c:pt idx="7">
                  <c:v>8</c:v>
                </c:pt>
                <c:pt idx="8">
                  <c:v>12</c:v>
                </c:pt>
                <c:pt idx="9">
                  <c:v>31</c:v>
                </c:pt>
                <c:pt idx="10">
                  <c:v>38</c:v>
                </c:pt>
              </c:numCache>
            </c:numRef>
          </c:val>
          <c:extLst>
            <c:ext xmlns:c16="http://schemas.microsoft.com/office/drawing/2014/chart" uri="{C3380CC4-5D6E-409C-BE32-E72D297353CC}">
              <c16:uniqueId val="{00000000-54D8-448A-9C6F-1017DF83B2FD}"/>
            </c:ext>
          </c:extLst>
        </c:ser>
        <c:ser>
          <c:idx val="1"/>
          <c:order val="1"/>
          <c:tx>
            <c:strRef>
              <c:f>'Ark1'!$C$1</c:f>
              <c:strCache>
                <c:ptCount val="1"/>
                <c:pt idx="0">
                  <c:v>Trenger hjelp, men ikke dersom tilrettelagt for funksjonshemmet</c:v>
                </c:pt>
              </c:strCache>
            </c:strRef>
          </c:tx>
          <c:spPr>
            <a:solidFill>
              <a:schemeClr val="accent6">
                <a:lumMod val="60000"/>
                <a:lumOff val="40000"/>
              </a:schemeClr>
            </a:solidFill>
          </c:spPr>
          <c:invertIfNegative val="0"/>
          <c:dLbls>
            <c:spPr>
              <a:noFill/>
              <a:ln>
                <a:noFill/>
              </a:ln>
              <a:effectLst/>
            </c:spPr>
            <c:txPr>
              <a:bodyPr/>
              <a:lstStyle/>
              <a:p>
                <a:pPr>
                  <a:defRPr sz="11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'Ark1'!$A$2:$A$12</c:f>
              <c:strCache>
                <c:ptCount val="11"/>
                <c:pt idx="0">
                  <c:v> Spise eller svelge (n=1141)</c:v>
                </c:pt>
                <c:pt idx="1">
                  <c:v> Gå på toalettet (n=1156)</c:v>
                </c:pt>
                <c:pt idx="2">
                  <c:v> Legge meg/stå opp (n=1152)</c:v>
                </c:pt>
                <c:pt idx="3">
                  <c:v> Personlig hygiene (n=1149)</c:v>
                </c:pt>
                <c:pt idx="4">
                  <c:v> Å gå (n=1150)</c:v>
                </c:pt>
                <c:pt idx="5">
                  <c:v> Kle på '/' av meg (n=1150)</c:v>
                </c:pt>
                <c:pt idx="6">
                  <c:v> Matlaging (n=1158)</c:v>
                </c:pt>
                <c:pt idx="7">
                  <c:v> Husstell (n=1156)</c:v>
                </c:pt>
                <c:pt idx="8">
                  <c:v> Bilkjøring (n=511)</c:v>
                </c:pt>
                <c:pt idx="9">
                  <c:v> Bære «ting» (n=1214)</c:v>
                </c:pt>
                <c:pt idx="10">
                  <c:v> Trapper (n=1248)</c:v>
                </c:pt>
              </c:strCache>
            </c:strRef>
          </c:cat>
          <c:val>
            <c:numRef>
              <c:f>'Ark1'!$C$2:$C$12</c:f>
              <c:numCache>
                <c:formatCode>General</c:formatCode>
                <c:ptCount val="11"/>
                <c:pt idx="0">
                  <c:v>0</c:v>
                </c:pt>
                <c:pt idx="1">
                  <c:v>6</c:v>
                </c:pt>
                <c:pt idx="2">
                  <c:v>2</c:v>
                </c:pt>
                <c:pt idx="3">
                  <c:v>4</c:v>
                </c:pt>
                <c:pt idx="4">
                  <c:v>15</c:v>
                </c:pt>
                <c:pt idx="5">
                  <c:v>2</c:v>
                </c:pt>
                <c:pt idx="6">
                  <c:v>5</c:v>
                </c:pt>
                <c:pt idx="7">
                  <c:v>9</c:v>
                </c:pt>
                <c:pt idx="8">
                  <c:v>2</c:v>
                </c:pt>
                <c:pt idx="9">
                  <c:v>11</c:v>
                </c:pt>
                <c:pt idx="10">
                  <c:v>18</c:v>
                </c:pt>
              </c:numCache>
            </c:numRef>
          </c:val>
          <c:extLst>
            <c:ext xmlns:c16="http://schemas.microsoft.com/office/drawing/2014/chart" uri="{C3380CC4-5D6E-409C-BE32-E72D297353CC}">
              <c16:uniqueId val="{00000001-54D8-448A-9C6F-1017DF83B2FD}"/>
            </c:ext>
          </c:extLst>
        </c:ser>
        <c:dLbls>
          <c:showLegendKey val="0"/>
          <c:showVal val="0"/>
          <c:showCatName val="0"/>
          <c:showSerName val="0"/>
          <c:showPercent val="0"/>
          <c:showBubbleSize val="0"/>
        </c:dLbls>
        <c:gapWidth val="95"/>
        <c:overlap val="100"/>
        <c:axId val="50703360"/>
        <c:axId val="52314880"/>
      </c:barChart>
      <c:catAx>
        <c:axId val="50703360"/>
        <c:scaling>
          <c:orientation val="minMax"/>
        </c:scaling>
        <c:delete val="0"/>
        <c:axPos val="l"/>
        <c:numFmt formatCode="General" sourceLinked="0"/>
        <c:majorTickMark val="out"/>
        <c:minorTickMark val="none"/>
        <c:tickLblPos val="nextTo"/>
        <c:txPr>
          <a:bodyPr/>
          <a:lstStyle/>
          <a:p>
            <a:pPr>
              <a:defRPr sz="1200"/>
            </a:pPr>
            <a:endParaRPr lang="nb-NO"/>
          </a:p>
        </c:txPr>
        <c:crossAx val="52314880"/>
        <c:crosses val="autoZero"/>
        <c:auto val="0"/>
        <c:lblAlgn val="ctr"/>
        <c:lblOffset val="100"/>
        <c:noMultiLvlLbl val="0"/>
      </c:catAx>
      <c:valAx>
        <c:axId val="52314880"/>
        <c:scaling>
          <c:orientation val="minMax"/>
        </c:scaling>
        <c:delete val="1"/>
        <c:axPos val="b"/>
        <c:numFmt formatCode="General" sourceLinked="1"/>
        <c:majorTickMark val="out"/>
        <c:minorTickMark val="none"/>
        <c:tickLblPos val="none"/>
        <c:crossAx val="50703360"/>
        <c:crosses val="autoZero"/>
        <c:crossBetween val="between"/>
      </c:valAx>
    </c:plotArea>
    <c:legend>
      <c:legendPos val="t"/>
      <c:layout>
        <c:manualLayout>
          <c:xMode val="edge"/>
          <c:yMode val="edge"/>
          <c:x val="0"/>
          <c:y val="1.5528953448395683E-2"/>
          <c:w val="0.92394955637612874"/>
          <c:h val="0.15077717113416236"/>
        </c:manualLayout>
      </c:layout>
      <c:overlay val="0"/>
    </c:legend>
    <c:plotVisOnly val="1"/>
    <c:dispBlanksAs val="gap"/>
    <c:showDLblsOverMax val="0"/>
  </c:chart>
  <c:txPr>
    <a:bodyPr/>
    <a:lstStyle/>
    <a:p>
      <a:pPr>
        <a:defRPr sz="12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barChart>
        <c:barDir val="bar"/>
        <c:grouping val="clustered"/>
        <c:varyColors val="0"/>
        <c:ser>
          <c:idx val="0"/>
          <c:order val="0"/>
          <c:tx>
            <c:strRef>
              <c:f>'Ark1'!$B$1</c:f>
              <c:strCache>
                <c:ptCount val="1"/>
                <c:pt idx="0">
                  <c:v>Akuttfase</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Sykehus / institusjon nær hjemstedet</c:v>
                </c:pt>
                <c:pt idx="1">
                  <c:v>Sykehus / institusjon annet sted i Norge</c:v>
                </c:pt>
                <c:pt idx="2">
                  <c:v>Sykehus / institusjon i Sverige</c:v>
                </c:pt>
                <c:pt idx="3">
                  <c:v>Sykehus / institusjon i Danmark</c:v>
                </c:pt>
                <c:pt idx="4">
                  <c:v>Sykehus / institusjon i annet land</c:v>
                </c:pt>
              </c:strCache>
            </c:strRef>
          </c:cat>
          <c:val>
            <c:numRef>
              <c:f>'Ark1'!$B$2:$B$6</c:f>
              <c:numCache>
                <c:formatCode>0%</c:formatCode>
                <c:ptCount val="5"/>
                <c:pt idx="0">
                  <c:v>0.79719387755102344</c:v>
                </c:pt>
                <c:pt idx="1">
                  <c:v>0.19642857142857137</c:v>
                </c:pt>
                <c:pt idx="2">
                  <c:v>1.7857142857142856E-2</c:v>
                </c:pt>
                <c:pt idx="3">
                  <c:v>2.0408163265306142E-2</c:v>
                </c:pt>
                <c:pt idx="4">
                  <c:v>1.0204081632653135E-2</c:v>
                </c:pt>
              </c:numCache>
            </c:numRef>
          </c:val>
          <c:extLst>
            <c:ext xmlns:c16="http://schemas.microsoft.com/office/drawing/2014/chart" uri="{C3380CC4-5D6E-409C-BE32-E72D297353CC}">
              <c16:uniqueId val="{00000000-6C22-42E8-9B6E-D9A450542686}"/>
            </c:ext>
          </c:extLst>
        </c:ser>
        <c:ser>
          <c:idx val="1"/>
          <c:order val="1"/>
          <c:tx>
            <c:strRef>
              <c:f>'Ark1'!$C$1</c:f>
              <c:strCache>
                <c:ptCount val="1"/>
                <c:pt idx="0">
                  <c:v>Rehabiliteringsfase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Sykehus / institusjon nær hjemstedet</c:v>
                </c:pt>
                <c:pt idx="1">
                  <c:v>Sykehus / institusjon annet sted i Norge</c:v>
                </c:pt>
                <c:pt idx="2">
                  <c:v>Sykehus / institusjon i Sverige</c:v>
                </c:pt>
                <c:pt idx="3">
                  <c:v>Sykehus / institusjon i Danmark</c:v>
                </c:pt>
                <c:pt idx="4">
                  <c:v>Sykehus / institusjon i annet land</c:v>
                </c:pt>
              </c:strCache>
            </c:strRef>
          </c:cat>
          <c:val>
            <c:numRef>
              <c:f>'Ark1'!$C$2:$C$6</c:f>
              <c:numCache>
                <c:formatCode>0%</c:formatCode>
                <c:ptCount val="5"/>
                <c:pt idx="0">
                  <c:v>0.36829836829836832</c:v>
                </c:pt>
                <c:pt idx="1">
                  <c:v>0.55477855477855564</c:v>
                </c:pt>
                <c:pt idx="2">
                  <c:v>6.0606060606060622E-2</c:v>
                </c:pt>
                <c:pt idx="3">
                  <c:v>9.7902097902097945E-2</c:v>
                </c:pt>
                <c:pt idx="4">
                  <c:v>1.3986013986013989E-2</c:v>
                </c:pt>
              </c:numCache>
            </c:numRef>
          </c:val>
          <c:extLst>
            <c:ext xmlns:c16="http://schemas.microsoft.com/office/drawing/2014/chart" uri="{C3380CC4-5D6E-409C-BE32-E72D297353CC}">
              <c16:uniqueId val="{00000001-6C22-42E8-9B6E-D9A450542686}"/>
            </c:ext>
          </c:extLst>
        </c:ser>
        <c:dLbls>
          <c:showLegendKey val="0"/>
          <c:showVal val="0"/>
          <c:showCatName val="0"/>
          <c:showSerName val="0"/>
          <c:showPercent val="0"/>
          <c:showBubbleSize val="0"/>
        </c:dLbls>
        <c:gapWidth val="35"/>
        <c:axId val="34659712"/>
        <c:axId val="34661504"/>
      </c:barChart>
      <c:catAx>
        <c:axId val="34659712"/>
        <c:scaling>
          <c:orientation val="maxMin"/>
        </c:scaling>
        <c:delete val="0"/>
        <c:axPos val="l"/>
        <c:numFmt formatCode="General" sourceLinked="0"/>
        <c:majorTickMark val="out"/>
        <c:minorTickMark val="none"/>
        <c:tickLblPos val="nextTo"/>
        <c:crossAx val="34661504"/>
        <c:crosses val="autoZero"/>
        <c:auto val="1"/>
        <c:lblAlgn val="ctr"/>
        <c:lblOffset val="100"/>
        <c:noMultiLvlLbl val="0"/>
      </c:catAx>
      <c:valAx>
        <c:axId val="34661504"/>
        <c:scaling>
          <c:orientation val="minMax"/>
          <c:max val="1"/>
          <c:min val="0"/>
        </c:scaling>
        <c:delete val="0"/>
        <c:axPos val="t"/>
        <c:numFmt formatCode="0%" sourceLinked="1"/>
        <c:majorTickMark val="out"/>
        <c:minorTickMark val="none"/>
        <c:tickLblPos val="nextTo"/>
        <c:crossAx val="34659712"/>
        <c:crosses val="autoZero"/>
        <c:crossBetween val="between"/>
        <c:majorUnit val="0.2"/>
      </c:valAx>
    </c:plotArea>
    <c:legend>
      <c:legendPos val="r"/>
      <c:legendEntry>
        <c:idx val="0"/>
        <c:txPr>
          <a:bodyPr/>
          <a:lstStyle/>
          <a:p>
            <a:pPr>
              <a:defRPr sz="1600"/>
            </a:pPr>
            <a:endParaRPr lang="nb-NO"/>
          </a:p>
        </c:txPr>
      </c:legendEntry>
      <c:legendEntry>
        <c:idx val="1"/>
        <c:txPr>
          <a:bodyPr/>
          <a:lstStyle/>
          <a:p>
            <a:pPr>
              <a:defRPr sz="1600"/>
            </a:pPr>
            <a:endParaRPr lang="nb-NO"/>
          </a:p>
        </c:txPr>
      </c:legendEntry>
      <c:layout>
        <c:manualLayout>
          <c:xMode val="edge"/>
          <c:yMode val="edge"/>
          <c:x val="0.72558535736616958"/>
          <c:y val="0.44532891086128107"/>
          <c:w val="0.26566905789163925"/>
          <c:h val="0.16000387995079518"/>
        </c:manualLayout>
      </c:layout>
      <c:overlay val="1"/>
    </c:legend>
    <c:plotVisOnly val="1"/>
    <c:dispBlanksAs val="gap"/>
    <c:showDLblsOverMax val="0"/>
  </c:chart>
  <c:txPr>
    <a:bodyPr/>
    <a:lstStyle/>
    <a:p>
      <a:pPr>
        <a:defRPr sz="14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manualLayout>
          <c:layoutTarget val="inner"/>
          <c:xMode val="edge"/>
          <c:yMode val="edge"/>
          <c:x val="0.43921521822169879"/>
          <c:y val="8.4129715395071136E-2"/>
          <c:w val="0.56078478177830116"/>
          <c:h val="0.88740047007705569"/>
        </c:manualLayout>
      </c:layout>
      <c:barChart>
        <c:barDir val="bar"/>
        <c:grouping val="clustered"/>
        <c:varyColors val="0"/>
        <c:ser>
          <c:idx val="1"/>
          <c:order val="0"/>
          <c:tx>
            <c:strRef>
              <c:f>'Ark1'!$C$1</c:f>
              <c:strCache>
                <c:ptCount val="1"/>
                <c:pt idx="0">
                  <c:v>1994</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 Matinntak </c:v>
                </c:pt>
                <c:pt idx="1">
                  <c:v> Påfallende pustebesvær uten tilknytning til anstrengelser </c:v>
                </c:pt>
                <c:pt idx="2">
                  <c:v> Svelgebesvær </c:v>
                </c:pt>
                <c:pt idx="3">
                  <c:v> Forandring i stemmen</c:v>
                </c:pt>
                <c:pt idx="4">
                  <c:v> Hodepine</c:v>
                </c:pt>
                <c:pt idx="5">
                  <c:v> Konsentrasjonsproblemer</c:v>
                </c:pt>
                <c:pt idx="6">
                  <c:v> Påfallende pustebesvær ved anstrengelser</c:v>
                </c:pt>
                <c:pt idx="7">
                  <c:v> Søvnighet på dagtid (faller i søvn ufrivillig på dagtid)</c:v>
                </c:pt>
                <c:pt idx="8">
                  <c:v> Hevelser i legger'/'føtter</c:v>
                </c:pt>
                <c:pt idx="9">
                  <c:v> Leamus'/'muskelkramper </c:v>
                </c:pt>
                <c:pt idx="10">
                  <c:v> Problem å få sove (lang innsovning og'/'eller hyppig oppvåkning)</c:v>
                </c:pt>
                <c:pt idx="11">
                  <c:v> Toleransegrensen for kulde</c:v>
                </c:pt>
                <c:pt idx="12">
                  <c:v> Smerter i muskler og ledd</c:v>
                </c:pt>
              </c:strCache>
            </c:strRef>
          </c:cat>
          <c:val>
            <c:numRef>
              <c:f>'Ark1'!$C$2:$C$14</c:f>
              <c:numCache>
                <c:formatCode>###0</c:formatCode>
                <c:ptCount val="13"/>
                <c:pt idx="1">
                  <c:v>16</c:v>
                </c:pt>
                <c:pt idx="3">
                  <c:v>15</c:v>
                </c:pt>
                <c:pt idx="5">
                  <c:v>40</c:v>
                </c:pt>
                <c:pt idx="6">
                  <c:v>41</c:v>
                </c:pt>
                <c:pt idx="7">
                  <c:v>41</c:v>
                </c:pt>
                <c:pt idx="8">
                  <c:v>46</c:v>
                </c:pt>
                <c:pt idx="10">
                  <c:v>41</c:v>
                </c:pt>
                <c:pt idx="11">
                  <c:v>62</c:v>
                </c:pt>
                <c:pt idx="12">
                  <c:v>58</c:v>
                </c:pt>
              </c:numCache>
            </c:numRef>
          </c:val>
          <c:extLst>
            <c:ext xmlns:c16="http://schemas.microsoft.com/office/drawing/2014/chart" uri="{C3380CC4-5D6E-409C-BE32-E72D297353CC}">
              <c16:uniqueId val="{00000000-1FF3-4E98-B852-6B945B70DD7D}"/>
            </c:ext>
          </c:extLst>
        </c:ser>
        <c:ser>
          <c:idx val="0"/>
          <c:order val="1"/>
          <c:tx>
            <c:strRef>
              <c:f>'Ark1'!$B$1</c:f>
              <c:strCache>
                <c:ptCount val="1"/>
                <c:pt idx="0">
                  <c:v>2014</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 Matinntak </c:v>
                </c:pt>
                <c:pt idx="1">
                  <c:v> Påfallende pustebesvær uten tilknytning til anstrengelser </c:v>
                </c:pt>
                <c:pt idx="2">
                  <c:v> Svelgebesvær </c:v>
                </c:pt>
                <c:pt idx="3">
                  <c:v> Forandring i stemmen</c:v>
                </c:pt>
                <c:pt idx="4">
                  <c:v> Hodepine</c:v>
                </c:pt>
                <c:pt idx="5">
                  <c:v> Konsentrasjonsproblemer</c:v>
                </c:pt>
                <c:pt idx="6">
                  <c:v> Påfallende pustebesvær ved anstrengelser</c:v>
                </c:pt>
                <c:pt idx="7">
                  <c:v> Søvnighet på dagtid (faller i søvn ufrivillig på dagtid)</c:v>
                </c:pt>
                <c:pt idx="8">
                  <c:v> Hevelser i legger'/'føtter</c:v>
                </c:pt>
                <c:pt idx="9">
                  <c:v> Leamus'/'muskelkramper </c:v>
                </c:pt>
                <c:pt idx="10">
                  <c:v> Problem å få sove (lang innsovning og'/'eller hyppig oppvåkning)</c:v>
                </c:pt>
                <c:pt idx="11">
                  <c:v> Toleransegrensen for kulde</c:v>
                </c:pt>
                <c:pt idx="12">
                  <c:v> Smerter i muskler og ledd</c:v>
                </c:pt>
              </c:strCache>
            </c:strRef>
          </c:cat>
          <c:val>
            <c:numRef>
              <c:f>'Ark1'!$B$2:$B$14</c:f>
              <c:numCache>
                <c:formatCode>###0</c:formatCode>
                <c:ptCount val="13"/>
                <c:pt idx="0">
                  <c:v>4.160500849995886</c:v>
                </c:pt>
                <c:pt idx="1">
                  <c:v>13.628810953115119</c:v>
                </c:pt>
                <c:pt idx="2">
                  <c:v>15.206293462347091</c:v>
                </c:pt>
                <c:pt idx="3">
                  <c:v>20.276908792291934</c:v>
                </c:pt>
                <c:pt idx="4">
                  <c:v>29.391337831184629</c:v>
                </c:pt>
                <c:pt idx="5">
                  <c:v>35.671152548136078</c:v>
                </c:pt>
                <c:pt idx="6">
                  <c:v>40.080379941682722</c:v>
                </c:pt>
                <c:pt idx="7">
                  <c:v>41.779191685196025</c:v>
                </c:pt>
                <c:pt idx="8">
                  <c:v>49.167718386074249</c:v>
                </c:pt>
                <c:pt idx="9">
                  <c:v>59.676580102028936</c:v>
                </c:pt>
                <c:pt idx="10">
                  <c:v>63.044898696972091</c:v>
                </c:pt>
                <c:pt idx="11">
                  <c:v>73.596591810762348</c:v>
                </c:pt>
                <c:pt idx="12">
                  <c:v>85.143679897306441</c:v>
                </c:pt>
              </c:numCache>
            </c:numRef>
          </c:val>
          <c:extLst>
            <c:ext xmlns:c16="http://schemas.microsoft.com/office/drawing/2014/chart" uri="{C3380CC4-5D6E-409C-BE32-E72D297353CC}">
              <c16:uniqueId val="{00000001-1FF3-4E98-B852-6B945B70DD7D}"/>
            </c:ext>
          </c:extLst>
        </c:ser>
        <c:dLbls>
          <c:showLegendKey val="0"/>
          <c:showVal val="1"/>
          <c:showCatName val="0"/>
          <c:showSerName val="0"/>
          <c:showPercent val="0"/>
          <c:showBubbleSize val="0"/>
        </c:dLbls>
        <c:gapWidth val="95"/>
        <c:axId val="35682560"/>
        <c:axId val="35692544"/>
      </c:barChart>
      <c:catAx>
        <c:axId val="35682560"/>
        <c:scaling>
          <c:orientation val="minMax"/>
        </c:scaling>
        <c:delete val="0"/>
        <c:axPos val="l"/>
        <c:numFmt formatCode="General" sourceLinked="0"/>
        <c:majorTickMark val="out"/>
        <c:minorTickMark val="none"/>
        <c:tickLblPos val="nextTo"/>
        <c:txPr>
          <a:bodyPr/>
          <a:lstStyle/>
          <a:p>
            <a:pPr>
              <a:defRPr sz="1800"/>
            </a:pPr>
            <a:endParaRPr lang="nb-NO"/>
          </a:p>
        </c:txPr>
        <c:crossAx val="35692544"/>
        <c:crosses val="autoZero"/>
        <c:auto val="0"/>
        <c:lblAlgn val="ctr"/>
        <c:lblOffset val="100"/>
        <c:noMultiLvlLbl val="0"/>
      </c:catAx>
      <c:valAx>
        <c:axId val="35692544"/>
        <c:scaling>
          <c:orientation val="minMax"/>
        </c:scaling>
        <c:delete val="1"/>
        <c:axPos val="b"/>
        <c:numFmt formatCode="###0" sourceLinked="1"/>
        <c:majorTickMark val="out"/>
        <c:minorTickMark val="none"/>
        <c:tickLblPos val="none"/>
        <c:crossAx val="35682560"/>
        <c:crosses val="autoZero"/>
        <c:crossBetween val="between"/>
      </c:valAx>
    </c:plotArea>
    <c:legend>
      <c:legendPos val="t"/>
      <c:layout>
        <c:manualLayout>
          <c:xMode val="edge"/>
          <c:yMode val="edge"/>
          <c:x val="0.79893145913138386"/>
          <c:y val="0.35441549805752298"/>
          <c:w val="0.20106854086861625"/>
          <c:h val="0.27853197465654983"/>
        </c:manualLayout>
      </c:layout>
      <c:overlay val="0"/>
      <c:txPr>
        <a:bodyPr/>
        <a:lstStyle/>
        <a:p>
          <a:pPr>
            <a:defRPr sz="2800"/>
          </a:pPr>
          <a:endParaRPr lang="nb-NO"/>
        </a:p>
      </c:txPr>
    </c:legend>
    <c:plotVisOnly val="1"/>
    <c:dispBlanksAs val="gap"/>
    <c:showDLblsOverMax val="0"/>
  </c:chart>
  <c:txPr>
    <a:bodyPr/>
    <a:lstStyle/>
    <a:p>
      <a:pPr>
        <a:defRPr sz="12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54136288519484E-2"/>
          <c:y val="3.3672391930733854E-2"/>
          <c:w val="0.89204092543987556"/>
          <c:h val="0.80135166814222736"/>
        </c:manualLayout>
      </c:layout>
      <c:barChart>
        <c:barDir val="col"/>
        <c:grouping val="clustered"/>
        <c:varyColors val="0"/>
        <c:ser>
          <c:idx val="0"/>
          <c:order val="0"/>
          <c:spPr>
            <a:solidFill>
              <a:schemeClr val="accent1">
                <a:lumMod val="75000"/>
              </a:schemeClr>
            </a:solidFill>
          </c:spPr>
          <c:invertIfNegative val="0"/>
          <c:cat>
            <c:strRef>
              <c:f>'Ark1'!$A$2:$A$7</c:f>
              <c:strCache>
                <c:ptCount val="6"/>
                <c:pt idx="0">
                  <c:v>Rollator</c:v>
                </c:pt>
                <c:pt idx="1">
                  <c:v>Orthopedic aids</c:v>
                </c:pt>
                <c:pt idx="2">
                  <c:v>Manual wheelchair </c:v>
                </c:pt>
                <c:pt idx="3">
                  <c:v>Electric wheelchair</c:v>
                </c:pt>
                <c:pt idx="4">
                  <c:v>Assistive aids for hands / arms</c:v>
                </c:pt>
                <c:pt idx="5">
                  <c:v>Respirator or other breathing aids</c:v>
                </c:pt>
              </c:strCache>
            </c:strRef>
          </c:cat>
          <c:val>
            <c:numRef>
              <c:f>'Ark1'!$B$2:$B$7</c:f>
              <c:numCache>
                <c:formatCode>General</c:formatCode>
                <c:ptCount val="6"/>
                <c:pt idx="0">
                  <c:v>4</c:v>
                </c:pt>
                <c:pt idx="1">
                  <c:v>63</c:v>
                </c:pt>
                <c:pt idx="2">
                  <c:v>20</c:v>
                </c:pt>
                <c:pt idx="3">
                  <c:v>11</c:v>
                </c:pt>
                <c:pt idx="4">
                  <c:v>8</c:v>
                </c:pt>
                <c:pt idx="5">
                  <c:v>2</c:v>
                </c:pt>
              </c:numCache>
            </c:numRef>
          </c:val>
          <c:extLst>
            <c:ext xmlns:c16="http://schemas.microsoft.com/office/drawing/2014/chart" uri="{C3380CC4-5D6E-409C-BE32-E72D297353CC}">
              <c16:uniqueId val="{00000000-DD6A-4597-9776-10BF7CBAB113}"/>
            </c:ext>
          </c:extLst>
        </c:ser>
        <c:ser>
          <c:idx val="1"/>
          <c:order val="1"/>
          <c:spPr>
            <a:solidFill>
              <a:srgbClr val="FF0000"/>
            </a:solidFill>
          </c:spPr>
          <c:invertIfNegative val="0"/>
          <c:cat>
            <c:strRef>
              <c:f>'Ark1'!$A$2:$A$7</c:f>
              <c:strCache>
                <c:ptCount val="6"/>
                <c:pt idx="0">
                  <c:v>Rollator</c:v>
                </c:pt>
                <c:pt idx="1">
                  <c:v>Orthopedic aids</c:v>
                </c:pt>
                <c:pt idx="2">
                  <c:v>Manual wheelchair </c:v>
                </c:pt>
                <c:pt idx="3">
                  <c:v>Electric wheelchair</c:v>
                </c:pt>
                <c:pt idx="4">
                  <c:v>Assistive aids for hands / arms</c:v>
                </c:pt>
                <c:pt idx="5">
                  <c:v>Respirator or other breathing aids</c:v>
                </c:pt>
              </c:strCache>
            </c:strRef>
          </c:cat>
          <c:val>
            <c:numRef>
              <c:f>'Ark1'!$C$2:$C$7</c:f>
              <c:numCache>
                <c:formatCode>General</c:formatCode>
                <c:ptCount val="6"/>
                <c:pt idx="0">
                  <c:v>57</c:v>
                </c:pt>
                <c:pt idx="1">
                  <c:v>67</c:v>
                </c:pt>
                <c:pt idx="2">
                  <c:v>29</c:v>
                </c:pt>
                <c:pt idx="3">
                  <c:v>32</c:v>
                </c:pt>
                <c:pt idx="4">
                  <c:v>16</c:v>
                </c:pt>
                <c:pt idx="5">
                  <c:v>14</c:v>
                </c:pt>
              </c:numCache>
            </c:numRef>
          </c:val>
          <c:extLst>
            <c:ext xmlns:c16="http://schemas.microsoft.com/office/drawing/2014/chart" uri="{C3380CC4-5D6E-409C-BE32-E72D297353CC}">
              <c16:uniqueId val="{00000001-DD6A-4597-9776-10BF7CBAB113}"/>
            </c:ext>
          </c:extLst>
        </c:ser>
        <c:dLbls>
          <c:showLegendKey val="0"/>
          <c:showVal val="0"/>
          <c:showCatName val="0"/>
          <c:showSerName val="0"/>
          <c:showPercent val="0"/>
          <c:showBubbleSize val="0"/>
        </c:dLbls>
        <c:gapWidth val="150"/>
        <c:axId val="86663168"/>
        <c:axId val="86664704"/>
      </c:barChart>
      <c:catAx>
        <c:axId val="86663168"/>
        <c:scaling>
          <c:orientation val="minMax"/>
        </c:scaling>
        <c:delete val="0"/>
        <c:axPos val="b"/>
        <c:numFmt formatCode="General" sourceLinked="0"/>
        <c:majorTickMark val="out"/>
        <c:minorTickMark val="none"/>
        <c:tickLblPos val="nextTo"/>
        <c:crossAx val="86664704"/>
        <c:crosses val="autoZero"/>
        <c:auto val="1"/>
        <c:lblAlgn val="ctr"/>
        <c:lblOffset val="100"/>
        <c:noMultiLvlLbl val="0"/>
      </c:catAx>
      <c:valAx>
        <c:axId val="86664704"/>
        <c:scaling>
          <c:orientation val="minMax"/>
        </c:scaling>
        <c:delete val="0"/>
        <c:axPos val="l"/>
        <c:majorGridlines/>
        <c:numFmt formatCode="General" sourceLinked="1"/>
        <c:majorTickMark val="out"/>
        <c:minorTickMark val="none"/>
        <c:tickLblPos val="none"/>
        <c:crossAx val="86663168"/>
        <c:crosses val="autoZero"/>
        <c:crossBetween val="between"/>
      </c:valAx>
      <c:dTable>
        <c:showHorzBorder val="1"/>
        <c:showVertBorder val="1"/>
        <c:showOutline val="1"/>
        <c:showKeys val="1"/>
        <c:txPr>
          <a:bodyPr/>
          <a:lstStyle/>
          <a:p>
            <a:pPr rtl="0">
              <a:defRPr sz="1600"/>
            </a:pPr>
            <a:endParaRPr lang="nb-NO"/>
          </a:p>
        </c:txPr>
      </c:dTable>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sz="2800"/>
            </a:pPr>
            <a:r>
              <a:rPr lang="nb-NO" sz="2800" dirty="0"/>
              <a:t> Opplever du at du har en funksjonshemming? </a:t>
            </a:r>
          </a:p>
        </c:rich>
      </c:tx>
      <c:overlay val="0"/>
    </c:title>
    <c:autoTitleDeleted val="0"/>
    <c:plotArea>
      <c:layout>
        <c:manualLayout>
          <c:layoutTarget val="inner"/>
          <c:xMode val="edge"/>
          <c:yMode val="edge"/>
          <c:x val="0.37947973170020688"/>
          <c:y val="0.18859111252498306"/>
          <c:w val="0.41746701662292218"/>
          <c:h val="0.73893679591445216"/>
        </c:manualLayout>
      </c:layout>
      <c:barChart>
        <c:barDir val="bar"/>
        <c:grouping val="clustered"/>
        <c:varyColors val="0"/>
        <c:ser>
          <c:idx val="1"/>
          <c:order val="0"/>
          <c:tx>
            <c:strRef>
              <c:f>'Ark1'!$A$3</c:f>
              <c:strCache>
                <c:ptCount val="1"/>
                <c:pt idx="0">
                  <c:v>1994</c:v>
                </c:pt>
              </c:strCache>
            </c:strRef>
          </c:tx>
          <c:spPr>
            <a:solidFill>
              <a:schemeClr val="accent1"/>
            </a:solidFill>
          </c:spPr>
          <c:invertIfNegative val="0"/>
          <c:dLbls>
            <c:spPr>
              <a:noFill/>
              <a:ln>
                <a:noFill/>
              </a:ln>
              <a:effectLst/>
            </c:spPr>
            <c:txPr>
              <a:bodyPr/>
              <a:lstStyle/>
              <a:p>
                <a:pPr>
                  <a:defRPr sz="1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'Ark1'!$B$1:$F$1</c:f>
              <c:strCache>
                <c:ptCount val="5"/>
                <c:pt idx="0">
                  <c:v>Ingen</c:v>
                </c:pt>
                <c:pt idx="1">
                  <c:v>Ubetydelig</c:v>
                </c:pt>
                <c:pt idx="2">
                  <c:v>Lett</c:v>
                </c:pt>
                <c:pt idx="3">
                  <c:v>Ganske alvorlig</c:v>
                </c:pt>
                <c:pt idx="4">
                  <c:v>Svært alvorlig</c:v>
                </c:pt>
              </c:strCache>
            </c:strRef>
          </c:cat>
          <c:val>
            <c:numRef>
              <c:f>'Ark1'!$B$3:$F$3</c:f>
              <c:numCache>
                <c:formatCode>###0</c:formatCode>
                <c:ptCount val="5"/>
                <c:pt idx="0">
                  <c:v>2</c:v>
                </c:pt>
                <c:pt idx="1">
                  <c:v>8</c:v>
                </c:pt>
                <c:pt idx="2">
                  <c:v>43</c:v>
                </c:pt>
                <c:pt idx="3">
                  <c:v>39</c:v>
                </c:pt>
                <c:pt idx="4">
                  <c:v>5</c:v>
                </c:pt>
              </c:numCache>
            </c:numRef>
          </c:val>
          <c:extLst>
            <c:ext xmlns:c16="http://schemas.microsoft.com/office/drawing/2014/chart" uri="{C3380CC4-5D6E-409C-BE32-E72D297353CC}">
              <c16:uniqueId val="{00000000-96C0-4884-97ED-13F818CB8619}"/>
            </c:ext>
          </c:extLst>
        </c:ser>
        <c:ser>
          <c:idx val="0"/>
          <c:order val="1"/>
          <c:tx>
            <c:strRef>
              <c:f>'Ark1'!$A$2</c:f>
              <c:strCache>
                <c:ptCount val="1"/>
                <c:pt idx="0">
                  <c:v>2014</c:v>
                </c:pt>
              </c:strCache>
            </c:strRef>
          </c:tx>
          <c:spPr>
            <a:solidFill>
              <a:srgbClr val="FF0000"/>
            </a:solidFill>
          </c:spPr>
          <c:invertIfNegative val="0"/>
          <c:dLbls>
            <c:spPr>
              <a:noFill/>
              <a:ln>
                <a:noFill/>
              </a:ln>
              <a:effectLst/>
            </c:spPr>
            <c:txPr>
              <a:bodyPr/>
              <a:lstStyle/>
              <a:p>
                <a:pPr>
                  <a:defRPr sz="160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'Ark1'!$B$1:$F$1</c:f>
              <c:strCache>
                <c:ptCount val="5"/>
                <c:pt idx="0">
                  <c:v>Ingen</c:v>
                </c:pt>
                <c:pt idx="1">
                  <c:v>Ubetydelig</c:v>
                </c:pt>
                <c:pt idx="2">
                  <c:v>Lett</c:v>
                </c:pt>
                <c:pt idx="3">
                  <c:v>Ganske alvorlig</c:v>
                </c:pt>
                <c:pt idx="4">
                  <c:v>Svært alvorlig</c:v>
                </c:pt>
              </c:strCache>
            </c:strRef>
          </c:cat>
          <c:val>
            <c:numRef>
              <c:f>'Ark1'!$B$2:$F$2</c:f>
              <c:numCache>
                <c:formatCode>###0</c:formatCode>
                <c:ptCount val="5"/>
                <c:pt idx="0">
                  <c:v>1.4417339730186658</c:v>
                </c:pt>
                <c:pt idx="1">
                  <c:v>8.4521755487108976</c:v>
                </c:pt>
                <c:pt idx="2">
                  <c:v>46.187752152540035</c:v>
                </c:pt>
                <c:pt idx="3">
                  <c:v>36.726971864357182</c:v>
                </c:pt>
                <c:pt idx="4">
                  <c:v>5.2203142906083748</c:v>
                </c:pt>
              </c:numCache>
            </c:numRef>
          </c:val>
          <c:extLst>
            <c:ext xmlns:c16="http://schemas.microsoft.com/office/drawing/2014/chart" uri="{C3380CC4-5D6E-409C-BE32-E72D297353CC}">
              <c16:uniqueId val="{00000001-96C0-4884-97ED-13F818CB8619}"/>
            </c:ext>
          </c:extLst>
        </c:ser>
        <c:dLbls>
          <c:showLegendKey val="0"/>
          <c:showVal val="0"/>
          <c:showCatName val="0"/>
          <c:showSerName val="0"/>
          <c:showPercent val="0"/>
          <c:showBubbleSize val="0"/>
        </c:dLbls>
        <c:gapWidth val="150"/>
        <c:axId val="50269184"/>
        <c:axId val="50270976"/>
      </c:barChart>
      <c:catAx>
        <c:axId val="50269184"/>
        <c:scaling>
          <c:orientation val="minMax"/>
        </c:scaling>
        <c:delete val="0"/>
        <c:axPos val="l"/>
        <c:numFmt formatCode="General" sourceLinked="0"/>
        <c:majorTickMark val="none"/>
        <c:minorTickMark val="none"/>
        <c:tickLblPos val="nextTo"/>
        <c:txPr>
          <a:bodyPr/>
          <a:lstStyle/>
          <a:p>
            <a:pPr>
              <a:defRPr sz="1400"/>
            </a:pPr>
            <a:endParaRPr lang="nb-NO"/>
          </a:p>
        </c:txPr>
        <c:crossAx val="50270976"/>
        <c:crosses val="autoZero"/>
        <c:auto val="1"/>
        <c:lblAlgn val="ctr"/>
        <c:lblOffset val="100"/>
        <c:noMultiLvlLbl val="0"/>
      </c:catAx>
      <c:valAx>
        <c:axId val="50270976"/>
        <c:scaling>
          <c:orientation val="minMax"/>
          <c:max val="100"/>
          <c:min val="0"/>
        </c:scaling>
        <c:delete val="0"/>
        <c:axPos val="b"/>
        <c:numFmt formatCode="###0" sourceLinked="1"/>
        <c:majorTickMark val="none"/>
        <c:minorTickMark val="none"/>
        <c:tickLblPos val="nextTo"/>
        <c:txPr>
          <a:bodyPr/>
          <a:lstStyle/>
          <a:p>
            <a:pPr>
              <a:defRPr sz="1400"/>
            </a:pPr>
            <a:endParaRPr lang="nb-NO"/>
          </a:p>
        </c:txPr>
        <c:crossAx val="50269184"/>
        <c:crosses val="autoZero"/>
        <c:crossBetween val="between"/>
      </c:valAx>
    </c:plotArea>
    <c:legend>
      <c:legendPos val="r"/>
      <c:layout>
        <c:manualLayout>
          <c:xMode val="edge"/>
          <c:yMode val="edge"/>
          <c:x val="0.74808689590626731"/>
          <c:y val="0.23938298718975912"/>
          <c:w val="0.14569090533711651"/>
          <c:h val="0.28628017511384379"/>
        </c:manualLayout>
      </c:layout>
      <c:overlay val="0"/>
      <c:txPr>
        <a:bodyPr/>
        <a:lstStyle/>
        <a:p>
          <a:pPr>
            <a:defRPr sz="2000"/>
          </a:pPr>
          <a:endParaRPr lang="nb-NO"/>
        </a:p>
      </c:txPr>
    </c:legend>
    <c:plotVisOnly val="1"/>
    <c:dispBlanksAs val="gap"/>
    <c:showDLblsOverMax val="0"/>
  </c:chart>
  <c:txPr>
    <a:bodyPr/>
    <a:lstStyle/>
    <a:p>
      <a:pPr>
        <a:defRPr sz="1800"/>
      </a:pPr>
      <a:endParaRPr lang="nb-NO"/>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4E837-8B0B-47A1-BFD6-4C3F6DE2EE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1833839B-38B1-45C7-928B-471DF44E6DC3}">
      <dgm:prSet/>
      <dgm:spPr>
        <a:solidFill>
          <a:schemeClr val="accent1">
            <a:lumMod val="40000"/>
            <a:lumOff val="60000"/>
          </a:schemeClr>
        </a:solidFill>
      </dgm:spPr>
      <dgm:t>
        <a:bodyPr/>
        <a:lstStyle/>
        <a:p>
          <a:pPr rtl="0"/>
          <a:r>
            <a:rPr lang="nb-NO" dirty="0">
              <a:solidFill>
                <a:schemeClr val="tx1"/>
              </a:solidFill>
            </a:rPr>
            <a:t>Målgruppe og utvalg</a:t>
          </a:r>
          <a:br>
            <a:rPr lang="nb-NO" dirty="0">
              <a:solidFill>
                <a:schemeClr val="tx1"/>
              </a:solidFill>
            </a:rPr>
          </a:br>
          <a:endParaRPr lang="nb-NO" dirty="0">
            <a:solidFill>
              <a:schemeClr val="tx1"/>
            </a:solidFill>
          </a:endParaRPr>
        </a:p>
      </dgm:t>
    </dgm:pt>
    <dgm:pt modelId="{6178EA5C-D719-44F9-A0D1-76010117CAB6}" type="parTrans" cxnId="{4B2E3C84-6A20-49F8-8BE9-1B0027DC6235}">
      <dgm:prSet/>
      <dgm:spPr/>
      <dgm:t>
        <a:bodyPr/>
        <a:lstStyle/>
        <a:p>
          <a:endParaRPr lang="nb-NO"/>
        </a:p>
      </dgm:t>
    </dgm:pt>
    <dgm:pt modelId="{C59CA27D-9AC1-420B-852B-22410223653B}" type="sibTrans" cxnId="{4B2E3C84-6A20-49F8-8BE9-1B0027DC6235}">
      <dgm:prSet/>
      <dgm:spPr/>
      <dgm:t>
        <a:bodyPr/>
        <a:lstStyle/>
        <a:p>
          <a:endParaRPr lang="nb-NO"/>
        </a:p>
      </dgm:t>
    </dgm:pt>
    <dgm:pt modelId="{AF2BBDAC-0DDD-4E25-8D4F-05696FF93350}" type="pres">
      <dgm:prSet presAssocID="{F384E837-8B0B-47A1-BFD6-4C3F6DE2EE37}" presName="linear" presStyleCnt="0">
        <dgm:presLayoutVars>
          <dgm:animLvl val="lvl"/>
          <dgm:resizeHandles val="exact"/>
        </dgm:presLayoutVars>
      </dgm:prSet>
      <dgm:spPr/>
    </dgm:pt>
    <dgm:pt modelId="{D9A38727-9CE2-4610-8F05-2FFE9F4AB8D8}" type="pres">
      <dgm:prSet presAssocID="{1833839B-38B1-45C7-928B-471DF44E6DC3}" presName="parentText" presStyleLbl="node1" presStyleIdx="0" presStyleCnt="1" custScaleX="90999" custScaleY="34206" custLinFactNeighborX="0" custLinFactNeighborY="-12419">
        <dgm:presLayoutVars>
          <dgm:chMax val="0"/>
          <dgm:bulletEnabled val="1"/>
        </dgm:presLayoutVars>
      </dgm:prSet>
      <dgm:spPr/>
    </dgm:pt>
  </dgm:ptLst>
  <dgm:cxnLst>
    <dgm:cxn modelId="{4EC3BF0B-568E-4146-B5E4-B06691E76DB8}" type="presOf" srcId="{1833839B-38B1-45C7-928B-471DF44E6DC3}" destId="{D9A38727-9CE2-4610-8F05-2FFE9F4AB8D8}" srcOrd="0" destOrd="0" presId="urn:microsoft.com/office/officeart/2005/8/layout/vList2"/>
    <dgm:cxn modelId="{4B2E3C84-6A20-49F8-8BE9-1B0027DC6235}" srcId="{F384E837-8B0B-47A1-BFD6-4C3F6DE2EE37}" destId="{1833839B-38B1-45C7-928B-471DF44E6DC3}" srcOrd="0" destOrd="0" parTransId="{6178EA5C-D719-44F9-A0D1-76010117CAB6}" sibTransId="{C59CA27D-9AC1-420B-852B-22410223653B}"/>
    <dgm:cxn modelId="{E89993DB-E451-4E44-85C3-ED36F7BEC800}" type="presOf" srcId="{F384E837-8B0B-47A1-BFD6-4C3F6DE2EE37}" destId="{AF2BBDAC-0DDD-4E25-8D4F-05696FF93350}" srcOrd="0" destOrd="0" presId="urn:microsoft.com/office/officeart/2005/8/layout/vList2"/>
    <dgm:cxn modelId="{B9D77687-096B-4048-82A6-80D4D64C3307}" type="presParOf" srcId="{AF2BBDAC-0DDD-4E25-8D4F-05696FF93350}" destId="{D9A38727-9CE2-4610-8F05-2FFE9F4AB8D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07ACD-3ABE-40E7-B277-DE85D8DB159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nb-NO"/>
        </a:p>
      </dgm:t>
    </dgm:pt>
    <dgm:pt modelId="{CEDC7704-384D-41D3-9558-BECCC0CAD75F}">
      <dgm:prSet custT="1"/>
      <dgm:spPr>
        <a:solidFill>
          <a:schemeClr val="bg1">
            <a:lumMod val="95000"/>
          </a:schemeClr>
        </a:solidFill>
      </dgm:spPr>
      <dgm:t>
        <a:bodyPr/>
        <a:lstStyle/>
        <a:p>
          <a:pPr rtl="0"/>
          <a:r>
            <a:rPr lang="nb-NO" sz="2000" b="1" dirty="0">
              <a:solidFill>
                <a:schemeClr val="tx1"/>
              </a:solidFill>
            </a:rPr>
            <a:t>1994:</a:t>
          </a:r>
        </a:p>
      </dgm:t>
    </dgm:pt>
    <dgm:pt modelId="{A64E9951-AA7F-452F-89C2-74AE9DA97CEF}" type="parTrans" cxnId="{8144932D-DE94-4DFD-AEC0-4D2CEFA6BB83}">
      <dgm:prSet/>
      <dgm:spPr/>
      <dgm:t>
        <a:bodyPr/>
        <a:lstStyle/>
        <a:p>
          <a:endParaRPr lang="nb-NO"/>
        </a:p>
      </dgm:t>
    </dgm:pt>
    <dgm:pt modelId="{71CF008E-51C5-4062-B557-686636CE3A09}" type="sibTrans" cxnId="{8144932D-DE94-4DFD-AEC0-4D2CEFA6BB83}">
      <dgm:prSet/>
      <dgm:spPr/>
      <dgm:t>
        <a:bodyPr/>
        <a:lstStyle/>
        <a:p>
          <a:endParaRPr lang="nb-NO"/>
        </a:p>
      </dgm:t>
    </dgm:pt>
    <dgm:pt modelId="{7E7444A6-CEFD-4BF3-BD19-FBE27FD9B57C}">
      <dgm:prSet custT="1"/>
      <dgm:spPr>
        <a:solidFill>
          <a:schemeClr val="bg1">
            <a:lumMod val="95000"/>
          </a:schemeClr>
        </a:solidFill>
      </dgm:spPr>
      <dgm:t>
        <a:bodyPr/>
        <a:lstStyle/>
        <a:p>
          <a:pPr rtl="0"/>
          <a:r>
            <a:rPr lang="nb-NO" sz="1800" b="0" dirty="0">
              <a:solidFill>
                <a:schemeClr val="tx1"/>
              </a:solidFill>
              <a:latin typeface="+mn-lt"/>
            </a:rPr>
            <a:t>Spørreskjema sendt til 2393 personer -</a:t>
          </a:r>
          <a:r>
            <a:rPr lang="nb-NO" sz="1800" b="1" dirty="0">
              <a:solidFill>
                <a:schemeClr val="tx1"/>
              </a:solidFill>
            </a:rPr>
            <a:t>	</a:t>
          </a:r>
        </a:p>
      </dgm:t>
    </dgm:pt>
    <dgm:pt modelId="{519986FC-4CF7-4938-990E-8D3919199501}" type="parTrans" cxnId="{3E0C23BD-76E9-41F9-AFA5-4C35CDB4FFDC}">
      <dgm:prSet/>
      <dgm:spPr/>
      <dgm:t>
        <a:bodyPr/>
        <a:lstStyle/>
        <a:p>
          <a:endParaRPr lang="nb-NO"/>
        </a:p>
      </dgm:t>
    </dgm:pt>
    <dgm:pt modelId="{C18EB1AE-B56E-4FD9-A3E3-5DAFE85165E6}" type="sibTrans" cxnId="{3E0C23BD-76E9-41F9-AFA5-4C35CDB4FFDC}">
      <dgm:prSet/>
      <dgm:spPr/>
      <dgm:t>
        <a:bodyPr/>
        <a:lstStyle/>
        <a:p>
          <a:endParaRPr lang="nb-NO"/>
        </a:p>
      </dgm:t>
    </dgm:pt>
    <dgm:pt modelId="{C5B56A2B-0E25-400E-A343-69D2B024F17D}">
      <dgm:prSet custT="1"/>
      <dgm:spPr>
        <a:solidFill>
          <a:schemeClr val="bg1">
            <a:lumMod val="95000"/>
          </a:schemeClr>
        </a:solidFill>
      </dgm:spPr>
      <dgm:t>
        <a:bodyPr/>
        <a:lstStyle/>
        <a:p>
          <a:pPr rtl="0"/>
          <a:r>
            <a:rPr lang="nb-NO" sz="1800" b="0" dirty="0">
              <a:solidFill>
                <a:schemeClr val="tx1"/>
              </a:solidFill>
            </a:rPr>
            <a:t>1449 respondenter = 61 %</a:t>
          </a:r>
        </a:p>
      </dgm:t>
    </dgm:pt>
    <dgm:pt modelId="{F1D270C0-1D25-4E92-A5D4-E42FCC9567C5}" type="parTrans" cxnId="{BDD071B7-EF85-40BA-B464-89517629D344}">
      <dgm:prSet/>
      <dgm:spPr/>
      <dgm:t>
        <a:bodyPr/>
        <a:lstStyle/>
        <a:p>
          <a:endParaRPr lang="nb-NO"/>
        </a:p>
      </dgm:t>
    </dgm:pt>
    <dgm:pt modelId="{C01D5B05-A2F4-40CF-BF82-86AB500535BF}" type="sibTrans" cxnId="{BDD071B7-EF85-40BA-B464-89517629D344}">
      <dgm:prSet/>
      <dgm:spPr/>
      <dgm:t>
        <a:bodyPr/>
        <a:lstStyle/>
        <a:p>
          <a:endParaRPr lang="nb-NO"/>
        </a:p>
      </dgm:t>
    </dgm:pt>
    <dgm:pt modelId="{082F37B2-7052-4136-9277-CB35AD7B5C4C}">
      <dgm:prSet custT="1"/>
      <dgm:spPr>
        <a:solidFill>
          <a:schemeClr val="bg1">
            <a:lumMod val="95000"/>
          </a:schemeClr>
        </a:solidFill>
      </dgm:spPr>
      <dgm:t>
        <a:bodyPr/>
        <a:lstStyle/>
        <a:p>
          <a:pPr rtl="0"/>
          <a:r>
            <a:rPr lang="nb-NO" sz="1800" b="0" dirty="0">
              <a:solidFill>
                <a:schemeClr val="tx1"/>
              </a:solidFill>
            </a:rPr>
            <a:t>980 kvinner (76 %)                459 menn (42 %)</a:t>
          </a:r>
        </a:p>
      </dgm:t>
    </dgm:pt>
    <dgm:pt modelId="{0EC226D1-091F-4920-8EEE-7516BAB32CC1}" type="parTrans" cxnId="{BB9C6713-B0E6-4F97-A896-224389EA441A}">
      <dgm:prSet/>
      <dgm:spPr/>
      <dgm:t>
        <a:bodyPr/>
        <a:lstStyle/>
        <a:p>
          <a:endParaRPr lang="nb-NO"/>
        </a:p>
      </dgm:t>
    </dgm:pt>
    <dgm:pt modelId="{DB0F8206-2C91-4752-9E6A-059F866D3193}" type="sibTrans" cxnId="{BB9C6713-B0E6-4F97-A896-224389EA441A}">
      <dgm:prSet/>
      <dgm:spPr/>
      <dgm:t>
        <a:bodyPr/>
        <a:lstStyle/>
        <a:p>
          <a:endParaRPr lang="nb-NO"/>
        </a:p>
      </dgm:t>
    </dgm:pt>
    <dgm:pt modelId="{F995BC22-4133-47D8-90B9-B8BE6A68EA85}" type="pres">
      <dgm:prSet presAssocID="{48607ACD-3ABE-40E7-B277-DE85D8DB1594}" presName="linearFlow" presStyleCnt="0">
        <dgm:presLayoutVars>
          <dgm:dir/>
          <dgm:resizeHandles val="exact"/>
        </dgm:presLayoutVars>
      </dgm:prSet>
      <dgm:spPr/>
    </dgm:pt>
    <dgm:pt modelId="{0AE8A8E8-08DC-4948-A6E8-A2DABA08652B}" type="pres">
      <dgm:prSet presAssocID="{CEDC7704-384D-41D3-9558-BECCC0CAD75F}" presName="composite" presStyleCnt="0"/>
      <dgm:spPr/>
    </dgm:pt>
    <dgm:pt modelId="{1FB06256-EAD8-493F-AAFF-E1B4E879FDD2}" type="pres">
      <dgm:prSet presAssocID="{CEDC7704-384D-41D3-9558-BECCC0CAD75F}" presName="imgShp" presStyleLbl="fgImgPlace1" presStyleIdx="0" presStyleCnt="4"/>
      <dgm:spPr>
        <a:blipFill rotWithShape="1">
          <a:blip xmlns:r="http://schemas.openxmlformats.org/officeDocument/2006/relationships" r:embed="rId1"/>
          <a:stretch>
            <a:fillRect/>
          </a:stretch>
        </a:blipFill>
      </dgm:spPr>
    </dgm:pt>
    <dgm:pt modelId="{324D7A6A-DD7B-45E1-B9DA-B63C745D8712}" type="pres">
      <dgm:prSet presAssocID="{CEDC7704-384D-41D3-9558-BECCC0CAD75F}" presName="txShp" presStyleLbl="node1" presStyleIdx="0" presStyleCnt="4" custScaleY="77302">
        <dgm:presLayoutVars>
          <dgm:bulletEnabled val="1"/>
        </dgm:presLayoutVars>
      </dgm:prSet>
      <dgm:spPr/>
    </dgm:pt>
    <dgm:pt modelId="{E87A41A5-26A4-4E4E-AF26-E5D6F9E159CE}" type="pres">
      <dgm:prSet presAssocID="{71CF008E-51C5-4062-B557-686636CE3A09}" presName="spacing" presStyleCnt="0"/>
      <dgm:spPr/>
    </dgm:pt>
    <dgm:pt modelId="{F01CF9E6-393A-4F75-A9DE-5897C0B18358}" type="pres">
      <dgm:prSet presAssocID="{7E7444A6-CEFD-4BF3-BD19-FBE27FD9B57C}" presName="composite" presStyleCnt="0"/>
      <dgm:spPr/>
    </dgm:pt>
    <dgm:pt modelId="{1B7002CE-E909-405D-99D8-A271085ADEFC}" type="pres">
      <dgm:prSet presAssocID="{7E7444A6-CEFD-4BF3-BD19-FBE27FD9B57C}" presName="imgShp" presStyleLbl="fgImgPlace1" presStyleIdx="1" presStyleCnt="4"/>
      <dgm:spPr>
        <a:blipFill rotWithShape="1">
          <a:blip xmlns:r="http://schemas.openxmlformats.org/officeDocument/2006/relationships" r:embed="rId1"/>
          <a:stretch>
            <a:fillRect/>
          </a:stretch>
        </a:blipFill>
      </dgm:spPr>
    </dgm:pt>
    <dgm:pt modelId="{5BB07582-280B-4044-8BFC-AFA154CA286C}" type="pres">
      <dgm:prSet presAssocID="{7E7444A6-CEFD-4BF3-BD19-FBE27FD9B57C}" presName="txShp" presStyleLbl="node1" presStyleIdx="1" presStyleCnt="4" custScaleY="124491">
        <dgm:presLayoutVars>
          <dgm:bulletEnabled val="1"/>
        </dgm:presLayoutVars>
      </dgm:prSet>
      <dgm:spPr/>
    </dgm:pt>
    <dgm:pt modelId="{90DBF5BD-7360-45CA-8F11-36CD967CE407}" type="pres">
      <dgm:prSet presAssocID="{C18EB1AE-B56E-4FD9-A3E3-5DAFE85165E6}" presName="spacing" presStyleCnt="0"/>
      <dgm:spPr/>
    </dgm:pt>
    <dgm:pt modelId="{ED32F293-E6B9-4FBB-861B-3AC6EB60E2E2}" type="pres">
      <dgm:prSet presAssocID="{C5B56A2B-0E25-400E-A343-69D2B024F17D}" presName="composite" presStyleCnt="0"/>
      <dgm:spPr/>
    </dgm:pt>
    <dgm:pt modelId="{AAAE9DD1-58B1-4DCB-B785-CAF910771E61}" type="pres">
      <dgm:prSet presAssocID="{C5B56A2B-0E25-400E-A343-69D2B024F17D}" presName="imgShp" presStyleLbl="fgImgPlace1" presStyleIdx="2" presStyleCnt="4"/>
      <dgm:spPr>
        <a:blipFill rotWithShape="1">
          <a:blip xmlns:r="http://schemas.openxmlformats.org/officeDocument/2006/relationships" r:embed="rId1"/>
          <a:stretch>
            <a:fillRect/>
          </a:stretch>
        </a:blipFill>
      </dgm:spPr>
    </dgm:pt>
    <dgm:pt modelId="{690D4555-5463-4BBD-A9ED-E7FBB6EC4148}" type="pres">
      <dgm:prSet presAssocID="{C5B56A2B-0E25-400E-A343-69D2B024F17D}" presName="txShp" presStyleLbl="node1" presStyleIdx="2" presStyleCnt="4">
        <dgm:presLayoutVars>
          <dgm:bulletEnabled val="1"/>
        </dgm:presLayoutVars>
      </dgm:prSet>
      <dgm:spPr/>
    </dgm:pt>
    <dgm:pt modelId="{BDA8C68C-F0D8-4A16-85F4-CE06B72D5518}" type="pres">
      <dgm:prSet presAssocID="{C01D5B05-A2F4-40CF-BF82-86AB500535BF}" presName="spacing" presStyleCnt="0"/>
      <dgm:spPr/>
    </dgm:pt>
    <dgm:pt modelId="{554373BB-C378-4690-8A42-E129B5F1E090}" type="pres">
      <dgm:prSet presAssocID="{082F37B2-7052-4136-9277-CB35AD7B5C4C}" presName="composite" presStyleCnt="0"/>
      <dgm:spPr/>
    </dgm:pt>
    <dgm:pt modelId="{2248CA58-CB05-4CFB-82E1-E1A3C0300E5B}" type="pres">
      <dgm:prSet presAssocID="{082F37B2-7052-4136-9277-CB35AD7B5C4C}" presName="imgShp" presStyleLbl="fgImgPlace1" presStyleIdx="3" presStyleCnt="4"/>
      <dgm:spPr>
        <a:blipFill rotWithShape="1">
          <a:blip xmlns:r="http://schemas.openxmlformats.org/officeDocument/2006/relationships" r:embed="rId1"/>
          <a:stretch>
            <a:fillRect/>
          </a:stretch>
        </a:blipFill>
      </dgm:spPr>
    </dgm:pt>
    <dgm:pt modelId="{AD4A8B35-56FA-4C07-8C53-9BD7FA5C3A08}" type="pres">
      <dgm:prSet presAssocID="{082F37B2-7052-4136-9277-CB35AD7B5C4C}" presName="txShp" presStyleLbl="node1" presStyleIdx="3" presStyleCnt="4">
        <dgm:presLayoutVars>
          <dgm:bulletEnabled val="1"/>
        </dgm:presLayoutVars>
      </dgm:prSet>
      <dgm:spPr/>
    </dgm:pt>
  </dgm:ptLst>
  <dgm:cxnLst>
    <dgm:cxn modelId="{BB9C6713-B0E6-4F97-A896-224389EA441A}" srcId="{48607ACD-3ABE-40E7-B277-DE85D8DB1594}" destId="{082F37B2-7052-4136-9277-CB35AD7B5C4C}" srcOrd="3" destOrd="0" parTransId="{0EC226D1-091F-4920-8EEE-7516BAB32CC1}" sibTransId="{DB0F8206-2C91-4752-9E6A-059F866D3193}"/>
    <dgm:cxn modelId="{8144932D-DE94-4DFD-AEC0-4D2CEFA6BB83}" srcId="{48607ACD-3ABE-40E7-B277-DE85D8DB1594}" destId="{CEDC7704-384D-41D3-9558-BECCC0CAD75F}" srcOrd="0" destOrd="0" parTransId="{A64E9951-AA7F-452F-89C2-74AE9DA97CEF}" sibTransId="{71CF008E-51C5-4062-B557-686636CE3A09}"/>
    <dgm:cxn modelId="{9DE19645-A35B-4E98-BACC-9CFA21640504}" type="presOf" srcId="{48607ACD-3ABE-40E7-B277-DE85D8DB1594}" destId="{F995BC22-4133-47D8-90B9-B8BE6A68EA85}" srcOrd="0" destOrd="0" presId="urn:microsoft.com/office/officeart/2005/8/layout/vList3#1"/>
    <dgm:cxn modelId="{9AA9FE50-6DDF-44EE-8697-6FBB7BDEDC80}" type="presOf" srcId="{C5B56A2B-0E25-400E-A343-69D2B024F17D}" destId="{690D4555-5463-4BBD-A9ED-E7FBB6EC4148}" srcOrd="0" destOrd="0" presId="urn:microsoft.com/office/officeart/2005/8/layout/vList3#1"/>
    <dgm:cxn modelId="{BA3A0381-3A1D-4E13-9156-49933A9FA947}" type="presOf" srcId="{7E7444A6-CEFD-4BF3-BD19-FBE27FD9B57C}" destId="{5BB07582-280B-4044-8BFC-AFA154CA286C}" srcOrd="0" destOrd="0" presId="urn:microsoft.com/office/officeart/2005/8/layout/vList3#1"/>
    <dgm:cxn modelId="{3277D494-92F8-4E59-8A21-9EDE42336762}" type="presOf" srcId="{082F37B2-7052-4136-9277-CB35AD7B5C4C}" destId="{AD4A8B35-56FA-4C07-8C53-9BD7FA5C3A08}" srcOrd="0" destOrd="0" presId="urn:microsoft.com/office/officeart/2005/8/layout/vList3#1"/>
    <dgm:cxn modelId="{BDD071B7-EF85-40BA-B464-89517629D344}" srcId="{48607ACD-3ABE-40E7-B277-DE85D8DB1594}" destId="{C5B56A2B-0E25-400E-A343-69D2B024F17D}" srcOrd="2" destOrd="0" parTransId="{F1D270C0-1D25-4E92-A5D4-E42FCC9567C5}" sibTransId="{C01D5B05-A2F4-40CF-BF82-86AB500535BF}"/>
    <dgm:cxn modelId="{3E0C23BD-76E9-41F9-AFA5-4C35CDB4FFDC}" srcId="{48607ACD-3ABE-40E7-B277-DE85D8DB1594}" destId="{7E7444A6-CEFD-4BF3-BD19-FBE27FD9B57C}" srcOrd="1" destOrd="0" parTransId="{519986FC-4CF7-4938-990E-8D3919199501}" sibTransId="{C18EB1AE-B56E-4FD9-A3E3-5DAFE85165E6}"/>
    <dgm:cxn modelId="{4EDA78ED-99CC-45F0-9138-2E9EC34EEE63}" type="presOf" srcId="{CEDC7704-384D-41D3-9558-BECCC0CAD75F}" destId="{324D7A6A-DD7B-45E1-B9DA-B63C745D8712}" srcOrd="0" destOrd="0" presId="urn:microsoft.com/office/officeart/2005/8/layout/vList3#1"/>
    <dgm:cxn modelId="{6C744EC5-7552-4D4A-B1F4-E34C6AF0025B}" type="presParOf" srcId="{F995BC22-4133-47D8-90B9-B8BE6A68EA85}" destId="{0AE8A8E8-08DC-4948-A6E8-A2DABA08652B}" srcOrd="0" destOrd="0" presId="urn:microsoft.com/office/officeart/2005/8/layout/vList3#1"/>
    <dgm:cxn modelId="{2FE8ED47-9F22-4FD8-AEC8-FB085529EA74}" type="presParOf" srcId="{0AE8A8E8-08DC-4948-A6E8-A2DABA08652B}" destId="{1FB06256-EAD8-493F-AAFF-E1B4E879FDD2}" srcOrd="0" destOrd="0" presId="urn:microsoft.com/office/officeart/2005/8/layout/vList3#1"/>
    <dgm:cxn modelId="{C183646C-5E8C-48D2-B985-08152956FB7E}" type="presParOf" srcId="{0AE8A8E8-08DC-4948-A6E8-A2DABA08652B}" destId="{324D7A6A-DD7B-45E1-B9DA-B63C745D8712}" srcOrd="1" destOrd="0" presId="urn:microsoft.com/office/officeart/2005/8/layout/vList3#1"/>
    <dgm:cxn modelId="{CE64C718-F5AB-4553-91A5-B2F5F453C165}" type="presParOf" srcId="{F995BC22-4133-47D8-90B9-B8BE6A68EA85}" destId="{E87A41A5-26A4-4E4E-AF26-E5D6F9E159CE}" srcOrd="1" destOrd="0" presId="urn:microsoft.com/office/officeart/2005/8/layout/vList3#1"/>
    <dgm:cxn modelId="{D058A8DB-5464-40A8-A865-2E002DDDCEE1}" type="presParOf" srcId="{F995BC22-4133-47D8-90B9-B8BE6A68EA85}" destId="{F01CF9E6-393A-4F75-A9DE-5897C0B18358}" srcOrd="2" destOrd="0" presId="urn:microsoft.com/office/officeart/2005/8/layout/vList3#1"/>
    <dgm:cxn modelId="{CA732743-059C-4613-9CBD-6F8D4EACEFBF}" type="presParOf" srcId="{F01CF9E6-393A-4F75-A9DE-5897C0B18358}" destId="{1B7002CE-E909-405D-99D8-A271085ADEFC}" srcOrd="0" destOrd="0" presId="urn:microsoft.com/office/officeart/2005/8/layout/vList3#1"/>
    <dgm:cxn modelId="{EE19D679-E722-4F4D-85D8-7486A561FF69}" type="presParOf" srcId="{F01CF9E6-393A-4F75-A9DE-5897C0B18358}" destId="{5BB07582-280B-4044-8BFC-AFA154CA286C}" srcOrd="1" destOrd="0" presId="urn:microsoft.com/office/officeart/2005/8/layout/vList3#1"/>
    <dgm:cxn modelId="{81463E36-129F-49E2-9194-6C65E82B6C2B}" type="presParOf" srcId="{F995BC22-4133-47D8-90B9-B8BE6A68EA85}" destId="{90DBF5BD-7360-45CA-8F11-36CD967CE407}" srcOrd="3" destOrd="0" presId="urn:microsoft.com/office/officeart/2005/8/layout/vList3#1"/>
    <dgm:cxn modelId="{736A7CF5-F21E-41BF-A5B9-E5FCC8A9A97F}" type="presParOf" srcId="{F995BC22-4133-47D8-90B9-B8BE6A68EA85}" destId="{ED32F293-E6B9-4FBB-861B-3AC6EB60E2E2}" srcOrd="4" destOrd="0" presId="urn:microsoft.com/office/officeart/2005/8/layout/vList3#1"/>
    <dgm:cxn modelId="{3FE2AC1E-AFC8-40C4-B4F7-487A21CF0639}" type="presParOf" srcId="{ED32F293-E6B9-4FBB-861B-3AC6EB60E2E2}" destId="{AAAE9DD1-58B1-4DCB-B785-CAF910771E61}" srcOrd="0" destOrd="0" presId="urn:microsoft.com/office/officeart/2005/8/layout/vList3#1"/>
    <dgm:cxn modelId="{CF4C720D-233A-4DA2-80C9-19D8A987E1AC}" type="presParOf" srcId="{ED32F293-E6B9-4FBB-861B-3AC6EB60E2E2}" destId="{690D4555-5463-4BBD-A9ED-E7FBB6EC4148}" srcOrd="1" destOrd="0" presId="urn:microsoft.com/office/officeart/2005/8/layout/vList3#1"/>
    <dgm:cxn modelId="{B4164A4A-7C42-43A6-99E2-B3C2391C52E3}" type="presParOf" srcId="{F995BC22-4133-47D8-90B9-B8BE6A68EA85}" destId="{BDA8C68C-F0D8-4A16-85F4-CE06B72D5518}" srcOrd="5" destOrd="0" presId="urn:microsoft.com/office/officeart/2005/8/layout/vList3#1"/>
    <dgm:cxn modelId="{53D0C613-29EA-4AA6-A6A2-F72205660BA2}" type="presParOf" srcId="{F995BC22-4133-47D8-90B9-B8BE6A68EA85}" destId="{554373BB-C378-4690-8A42-E129B5F1E090}" srcOrd="6" destOrd="0" presId="urn:microsoft.com/office/officeart/2005/8/layout/vList3#1"/>
    <dgm:cxn modelId="{3F92B0D5-0BEB-48C0-9D15-F6629D033440}" type="presParOf" srcId="{554373BB-C378-4690-8A42-E129B5F1E090}" destId="{2248CA58-CB05-4CFB-82E1-E1A3C0300E5B}" srcOrd="0" destOrd="0" presId="urn:microsoft.com/office/officeart/2005/8/layout/vList3#1"/>
    <dgm:cxn modelId="{9EB6F05B-1717-4C66-A0A4-FE8047BBAEDB}" type="presParOf" srcId="{554373BB-C378-4690-8A42-E129B5F1E090}" destId="{AD4A8B35-56FA-4C07-8C53-9BD7FA5C3A08}" srcOrd="1" destOrd="0" presId="urn:microsoft.com/office/officeart/2005/8/layout/vList3#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98B23C-FA34-40CB-8F17-CBAD6CFA7BC2}"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nb-NO"/>
        </a:p>
      </dgm:t>
    </dgm:pt>
    <dgm:pt modelId="{07CA8A02-09BD-4108-86D4-BCE4E931AAD7}">
      <dgm:prSet/>
      <dgm:spPr>
        <a:solidFill>
          <a:schemeClr val="bg2"/>
        </a:solidFill>
      </dgm:spPr>
      <dgm:t>
        <a:bodyPr/>
        <a:lstStyle/>
        <a:p>
          <a:pPr rtl="0"/>
          <a:r>
            <a:rPr lang="nb-NO" b="1" dirty="0">
              <a:solidFill>
                <a:schemeClr val="tx1"/>
              </a:solidFill>
            </a:rPr>
            <a:t>2014:</a:t>
          </a:r>
          <a:endParaRPr lang="nb-NO" dirty="0">
            <a:solidFill>
              <a:schemeClr val="tx1"/>
            </a:solidFill>
          </a:endParaRPr>
        </a:p>
      </dgm:t>
    </dgm:pt>
    <dgm:pt modelId="{DDFDC7F7-DD42-45B4-BF87-5546E0440393}" type="parTrans" cxnId="{3384181B-2DA4-4223-979B-058078C50BD1}">
      <dgm:prSet/>
      <dgm:spPr/>
      <dgm:t>
        <a:bodyPr/>
        <a:lstStyle/>
        <a:p>
          <a:endParaRPr lang="nb-NO"/>
        </a:p>
      </dgm:t>
    </dgm:pt>
    <dgm:pt modelId="{D5BD5E0D-76FE-41A7-8F12-133F471C66C4}" type="sibTrans" cxnId="{3384181B-2DA4-4223-979B-058078C50BD1}">
      <dgm:prSet/>
      <dgm:spPr/>
      <dgm:t>
        <a:bodyPr/>
        <a:lstStyle/>
        <a:p>
          <a:endParaRPr lang="nb-NO"/>
        </a:p>
      </dgm:t>
    </dgm:pt>
    <dgm:pt modelId="{2BBA2AEE-0630-445D-9C96-BDA52994B9A0}">
      <dgm:prSet/>
      <dgm:spPr>
        <a:solidFill>
          <a:schemeClr val="bg2"/>
        </a:solidFill>
      </dgm:spPr>
      <dgm:t>
        <a:bodyPr/>
        <a:lstStyle/>
        <a:p>
          <a:pPr rtl="0"/>
          <a:r>
            <a:rPr lang="nb-NO" b="0" dirty="0">
              <a:solidFill>
                <a:schemeClr val="tx1"/>
              </a:solidFill>
            </a:rPr>
            <a:t>Spørreskjema sendt til 1998 personer</a:t>
          </a:r>
        </a:p>
      </dgm:t>
    </dgm:pt>
    <dgm:pt modelId="{889C560E-07AC-4839-B956-915FD9BDDEF4}" type="parTrans" cxnId="{1EA2DADF-0C2C-4A4C-A1A2-65EB4109BE6D}">
      <dgm:prSet/>
      <dgm:spPr/>
      <dgm:t>
        <a:bodyPr/>
        <a:lstStyle/>
        <a:p>
          <a:endParaRPr lang="nb-NO"/>
        </a:p>
      </dgm:t>
    </dgm:pt>
    <dgm:pt modelId="{A9DE909D-D2D1-4C45-8955-791B1DA6F6A5}" type="sibTrans" cxnId="{1EA2DADF-0C2C-4A4C-A1A2-65EB4109BE6D}">
      <dgm:prSet/>
      <dgm:spPr/>
      <dgm:t>
        <a:bodyPr/>
        <a:lstStyle/>
        <a:p>
          <a:endParaRPr lang="nb-NO"/>
        </a:p>
      </dgm:t>
    </dgm:pt>
    <dgm:pt modelId="{D0F04B34-D674-496D-B77B-320ABE16477B}">
      <dgm:prSet/>
      <dgm:spPr>
        <a:solidFill>
          <a:schemeClr val="bg2"/>
        </a:solidFill>
      </dgm:spPr>
      <dgm:t>
        <a:bodyPr/>
        <a:lstStyle/>
        <a:p>
          <a:pPr rtl="0"/>
          <a:r>
            <a:rPr lang="nb-NO" b="0" dirty="0">
              <a:solidFill>
                <a:schemeClr val="tx1"/>
              </a:solidFill>
            </a:rPr>
            <a:t>1408 respondenter = 72%</a:t>
          </a:r>
        </a:p>
      </dgm:t>
    </dgm:pt>
    <dgm:pt modelId="{A866E544-C54E-4427-B381-A7A45844E4EB}" type="parTrans" cxnId="{D4816E5E-47D3-45EB-8172-C2BD1B18A054}">
      <dgm:prSet/>
      <dgm:spPr/>
      <dgm:t>
        <a:bodyPr/>
        <a:lstStyle/>
        <a:p>
          <a:endParaRPr lang="nb-NO"/>
        </a:p>
      </dgm:t>
    </dgm:pt>
    <dgm:pt modelId="{B20AA906-A811-4F8F-99A0-DDA338577F45}" type="sibTrans" cxnId="{D4816E5E-47D3-45EB-8172-C2BD1B18A054}">
      <dgm:prSet/>
      <dgm:spPr/>
      <dgm:t>
        <a:bodyPr/>
        <a:lstStyle/>
        <a:p>
          <a:endParaRPr lang="nb-NO"/>
        </a:p>
      </dgm:t>
    </dgm:pt>
    <dgm:pt modelId="{7F38138C-35F9-42C8-92D1-CA4AA6007A90}">
      <dgm:prSet/>
      <dgm:spPr>
        <a:solidFill>
          <a:schemeClr val="bg2"/>
        </a:solidFill>
      </dgm:spPr>
      <dgm:t>
        <a:bodyPr/>
        <a:lstStyle/>
        <a:p>
          <a:pPr rtl="0"/>
          <a:r>
            <a:rPr lang="nb-NO" dirty="0">
              <a:solidFill>
                <a:schemeClr val="tx1"/>
              </a:solidFill>
            </a:rPr>
            <a:t>893 kvinner =  76 %                   438 menn = 71 %</a:t>
          </a:r>
        </a:p>
      </dgm:t>
    </dgm:pt>
    <dgm:pt modelId="{8A1106EF-E0A0-4085-870A-D7353141A7E1}" type="parTrans" cxnId="{09933D9F-A57F-4E85-A443-8F8884BEB64E}">
      <dgm:prSet/>
      <dgm:spPr/>
      <dgm:t>
        <a:bodyPr/>
        <a:lstStyle/>
        <a:p>
          <a:endParaRPr lang="nb-NO"/>
        </a:p>
      </dgm:t>
    </dgm:pt>
    <dgm:pt modelId="{658FA017-1C43-4714-85E1-D626D0434D4A}" type="sibTrans" cxnId="{09933D9F-A57F-4E85-A443-8F8884BEB64E}">
      <dgm:prSet/>
      <dgm:spPr/>
      <dgm:t>
        <a:bodyPr/>
        <a:lstStyle/>
        <a:p>
          <a:endParaRPr lang="nb-NO"/>
        </a:p>
      </dgm:t>
    </dgm:pt>
    <dgm:pt modelId="{F8E85FD9-E39A-46C6-963D-2578B0E92865}" type="pres">
      <dgm:prSet presAssocID="{3D98B23C-FA34-40CB-8F17-CBAD6CFA7BC2}" presName="linearFlow" presStyleCnt="0">
        <dgm:presLayoutVars>
          <dgm:dir/>
          <dgm:resizeHandles val="exact"/>
        </dgm:presLayoutVars>
      </dgm:prSet>
      <dgm:spPr/>
    </dgm:pt>
    <dgm:pt modelId="{FD535BEB-4077-41F6-9CCA-CA22839D1299}" type="pres">
      <dgm:prSet presAssocID="{07CA8A02-09BD-4108-86D4-BCE4E931AAD7}" presName="composite" presStyleCnt="0"/>
      <dgm:spPr/>
    </dgm:pt>
    <dgm:pt modelId="{C192523C-3D54-4AA6-9FBE-AE0150C98AD4}" type="pres">
      <dgm:prSet presAssocID="{07CA8A02-09BD-4108-86D4-BCE4E931AAD7}" presName="imgShp" presStyleLbl="fgImgPlace1" presStyleIdx="0" presStyleCnt="4"/>
      <dgm:spPr>
        <a:blipFill rotWithShape="1">
          <a:blip xmlns:r="http://schemas.openxmlformats.org/officeDocument/2006/relationships" r:embed="rId1"/>
          <a:stretch>
            <a:fillRect/>
          </a:stretch>
        </a:blipFill>
      </dgm:spPr>
    </dgm:pt>
    <dgm:pt modelId="{6F950527-A249-4C50-9B36-A9035930FCB9}" type="pres">
      <dgm:prSet presAssocID="{07CA8A02-09BD-4108-86D4-BCE4E931AAD7}" presName="txShp" presStyleLbl="node1" presStyleIdx="0" presStyleCnt="4" custScaleY="62595">
        <dgm:presLayoutVars>
          <dgm:bulletEnabled val="1"/>
        </dgm:presLayoutVars>
      </dgm:prSet>
      <dgm:spPr/>
    </dgm:pt>
    <dgm:pt modelId="{D07EB73C-86E3-42E3-BF59-F04E5A099C2F}" type="pres">
      <dgm:prSet presAssocID="{D5BD5E0D-76FE-41A7-8F12-133F471C66C4}" presName="spacing" presStyleCnt="0"/>
      <dgm:spPr/>
    </dgm:pt>
    <dgm:pt modelId="{25FAFBC0-8C39-423B-B63E-A113B8322997}" type="pres">
      <dgm:prSet presAssocID="{2BBA2AEE-0630-445D-9C96-BDA52994B9A0}" presName="composite" presStyleCnt="0"/>
      <dgm:spPr/>
    </dgm:pt>
    <dgm:pt modelId="{40F39B50-CF0A-4477-A34E-95A3875DFC58}" type="pres">
      <dgm:prSet presAssocID="{2BBA2AEE-0630-445D-9C96-BDA52994B9A0}" presName="imgShp" presStyleLbl="fgImgPlace1" presStyleIdx="1" presStyleCnt="4"/>
      <dgm:spPr>
        <a:blipFill rotWithShape="1">
          <a:blip xmlns:r="http://schemas.openxmlformats.org/officeDocument/2006/relationships" r:embed="rId2"/>
          <a:stretch>
            <a:fillRect/>
          </a:stretch>
        </a:blipFill>
      </dgm:spPr>
    </dgm:pt>
    <dgm:pt modelId="{2ED84C1E-93A8-46F0-A8F3-51D2B2864AC9}" type="pres">
      <dgm:prSet presAssocID="{2BBA2AEE-0630-445D-9C96-BDA52994B9A0}" presName="txShp" presStyleLbl="node1" presStyleIdx="1" presStyleCnt="4">
        <dgm:presLayoutVars>
          <dgm:bulletEnabled val="1"/>
        </dgm:presLayoutVars>
      </dgm:prSet>
      <dgm:spPr/>
    </dgm:pt>
    <dgm:pt modelId="{01D20D7C-DAC4-4C32-AB2B-F4E4824F570A}" type="pres">
      <dgm:prSet presAssocID="{A9DE909D-D2D1-4C45-8955-791B1DA6F6A5}" presName="spacing" presStyleCnt="0"/>
      <dgm:spPr/>
    </dgm:pt>
    <dgm:pt modelId="{FA0E4DB8-862E-4C85-AD93-44C9B748E005}" type="pres">
      <dgm:prSet presAssocID="{D0F04B34-D674-496D-B77B-320ABE16477B}" presName="composite" presStyleCnt="0"/>
      <dgm:spPr/>
    </dgm:pt>
    <dgm:pt modelId="{B868BD3F-8715-47D0-AB82-C59DFFED1BDA}" type="pres">
      <dgm:prSet presAssocID="{D0F04B34-D674-496D-B77B-320ABE16477B}" presName="imgShp" presStyleLbl="fgImgPlace1" presStyleIdx="2" presStyleCnt="4"/>
      <dgm:spPr>
        <a:blipFill rotWithShape="1">
          <a:blip xmlns:r="http://schemas.openxmlformats.org/officeDocument/2006/relationships" r:embed="rId2"/>
          <a:stretch>
            <a:fillRect/>
          </a:stretch>
        </a:blipFill>
      </dgm:spPr>
    </dgm:pt>
    <dgm:pt modelId="{7DA53249-2DEE-4A2D-9262-D2DBC4AE5B21}" type="pres">
      <dgm:prSet presAssocID="{D0F04B34-D674-496D-B77B-320ABE16477B}" presName="txShp" presStyleLbl="node1" presStyleIdx="2" presStyleCnt="4">
        <dgm:presLayoutVars>
          <dgm:bulletEnabled val="1"/>
        </dgm:presLayoutVars>
      </dgm:prSet>
      <dgm:spPr/>
    </dgm:pt>
    <dgm:pt modelId="{9DE16CE6-B405-44F7-8785-A44C29E8E7F0}" type="pres">
      <dgm:prSet presAssocID="{B20AA906-A811-4F8F-99A0-DDA338577F45}" presName="spacing" presStyleCnt="0"/>
      <dgm:spPr/>
    </dgm:pt>
    <dgm:pt modelId="{10792FE5-9872-4EE2-B0D1-11A4D18A957D}" type="pres">
      <dgm:prSet presAssocID="{7F38138C-35F9-42C8-92D1-CA4AA6007A90}" presName="composite" presStyleCnt="0"/>
      <dgm:spPr/>
    </dgm:pt>
    <dgm:pt modelId="{363E9B59-6DB1-4563-890D-A2BE9AA17924}" type="pres">
      <dgm:prSet presAssocID="{7F38138C-35F9-42C8-92D1-CA4AA6007A90}" presName="imgShp" presStyleLbl="fgImgPlace1" presStyleIdx="3" presStyleCnt="4"/>
      <dgm:spPr>
        <a:blipFill rotWithShape="1">
          <a:blip xmlns:r="http://schemas.openxmlformats.org/officeDocument/2006/relationships" r:embed="rId2"/>
          <a:stretch>
            <a:fillRect/>
          </a:stretch>
        </a:blipFill>
      </dgm:spPr>
    </dgm:pt>
    <dgm:pt modelId="{2402E460-3511-4B98-B92C-8C2896DF1CFF}" type="pres">
      <dgm:prSet presAssocID="{7F38138C-35F9-42C8-92D1-CA4AA6007A90}" presName="txShp" presStyleLbl="node1" presStyleIdx="3" presStyleCnt="4">
        <dgm:presLayoutVars>
          <dgm:bulletEnabled val="1"/>
        </dgm:presLayoutVars>
      </dgm:prSet>
      <dgm:spPr/>
    </dgm:pt>
  </dgm:ptLst>
  <dgm:cxnLst>
    <dgm:cxn modelId="{252AFC13-A9AF-4069-8C77-BCE420C58E43}" type="presOf" srcId="{3D98B23C-FA34-40CB-8F17-CBAD6CFA7BC2}" destId="{F8E85FD9-E39A-46C6-963D-2578B0E92865}" srcOrd="0" destOrd="0" presId="urn:microsoft.com/office/officeart/2005/8/layout/vList3#2"/>
    <dgm:cxn modelId="{3384181B-2DA4-4223-979B-058078C50BD1}" srcId="{3D98B23C-FA34-40CB-8F17-CBAD6CFA7BC2}" destId="{07CA8A02-09BD-4108-86D4-BCE4E931AAD7}" srcOrd="0" destOrd="0" parTransId="{DDFDC7F7-DD42-45B4-BF87-5546E0440393}" sibTransId="{D5BD5E0D-76FE-41A7-8F12-133F471C66C4}"/>
    <dgm:cxn modelId="{D4816E5E-47D3-45EB-8172-C2BD1B18A054}" srcId="{3D98B23C-FA34-40CB-8F17-CBAD6CFA7BC2}" destId="{D0F04B34-D674-496D-B77B-320ABE16477B}" srcOrd="2" destOrd="0" parTransId="{A866E544-C54E-4427-B381-A7A45844E4EB}" sibTransId="{B20AA906-A811-4F8F-99A0-DDA338577F45}"/>
    <dgm:cxn modelId="{D19A6A43-FDDC-4C26-A6AC-BD8509B84107}" type="presOf" srcId="{07CA8A02-09BD-4108-86D4-BCE4E931AAD7}" destId="{6F950527-A249-4C50-9B36-A9035930FCB9}" srcOrd="0" destOrd="0" presId="urn:microsoft.com/office/officeart/2005/8/layout/vList3#2"/>
    <dgm:cxn modelId="{0D5B9669-5679-4163-9E8C-EA6F886508B6}" type="presOf" srcId="{D0F04B34-D674-496D-B77B-320ABE16477B}" destId="{7DA53249-2DEE-4A2D-9262-D2DBC4AE5B21}" srcOrd="0" destOrd="0" presId="urn:microsoft.com/office/officeart/2005/8/layout/vList3#2"/>
    <dgm:cxn modelId="{DD44304A-7E0A-4E46-9A09-F55AB95E5B5A}" type="presOf" srcId="{7F38138C-35F9-42C8-92D1-CA4AA6007A90}" destId="{2402E460-3511-4B98-B92C-8C2896DF1CFF}" srcOrd="0" destOrd="0" presId="urn:microsoft.com/office/officeart/2005/8/layout/vList3#2"/>
    <dgm:cxn modelId="{8EB89F56-B694-49FA-9C4E-5868A2AF62A1}" type="presOf" srcId="{2BBA2AEE-0630-445D-9C96-BDA52994B9A0}" destId="{2ED84C1E-93A8-46F0-A8F3-51D2B2864AC9}" srcOrd="0" destOrd="0" presId="urn:microsoft.com/office/officeart/2005/8/layout/vList3#2"/>
    <dgm:cxn modelId="{09933D9F-A57F-4E85-A443-8F8884BEB64E}" srcId="{3D98B23C-FA34-40CB-8F17-CBAD6CFA7BC2}" destId="{7F38138C-35F9-42C8-92D1-CA4AA6007A90}" srcOrd="3" destOrd="0" parTransId="{8A1106EF-E0A0-4085-870A-D7353141A7E1}" sibTransId="{658FA017-1C43-4714-85E1-D626D0434D4A}"/>
    <dgm:cxn modelId="{1EA2DADF-0C2C-4A4C-A1A2-65EB4109BE6D}" srcId="{3D98B23C-FA34-40CB-8F17-CBAD6CFA7BC2}" destId="{2BBA2AEE-0630-445D-9C96-BDA52994B9A0}" srcOrd="1" destOrd="0" parTransId="{889C560E-07AC-4839-B956-915FD9BDDEF4}" sibTransId="{A9DE909D-D2D1-4C45-8955-791B1DA6F6A5}"/>
    <dgm:cxn modelId="{74E9C40F-EA42-42C9-8EBE-329B8076CBAA}" type="presParOf" srcId="{F8E85FD9-E39A-46C6-963D-2578B0E92865}" destId="{FD535BEB-4077-41F6-9CCA-CA22839D1299}" srcOrd="0" destOrd="0" presId="urn:microsoft.com/office/officeart/2005/8/layout/vList3#2"/>
    <dgm:cxn modelId="{363D40DE-0E60-4653-819C-4F3ED95A2841}" type="presParOf" srcId="{FD535BEB-4077-41F6-9CCA-CA22839D1299}" destId="{C192523C-3D54-4AA6-9FBE-AE0150C98AD4}" srcOrd="0" destOrd="0" presId="urn:microsoft.com/office/officeart/2005/8/layout/vList3#2"/>
    <dgm:cxn modelId="{7EF87DA8-6B7A-40DE-9FB7-D4275C8F752C}" type="presParOf" srcId="{FD535BEB-4077-41F6-9CCA-CA22839D1299}" destId="{6F950527-A249-4C50-9B36-A9035930FCB9}" srcOrd="1" destOrd="0" presId="urn:microsoft.com/office/officeart/2005/8/layout/vList3#2"/>
    <dgm:cxn modelId="{9171F241-A418-4CCB-AB0D-056D71339847}" type="presParOf" srcId="{F8E85FD9-E39A-46C6-963D-2578B0E92865}" destId="{D07EB73C-86E3-42E3-BF59-F04E5A099C2F}" srcOrd="1" destOrd="0" presId="urn:microsoft.com/office/officeart/2005/8/layout/vList3#2"/>
    <dgm:cxn modelId="{4F3F7839-993D-4C96-A412-3A7BAFB9294C}" type="presParOf" srcId="{F8E85FD9-E39A-46C6-963D-2578B0E92865}" destId="{25FAFBC0-8C39-423B-B63E-A113B8322997}" srcOrd="2" destOrd="0" presId="urn:microsoft.com/office/officeart/2005/8/layout/vList3#2"/>
    <dgm:cxn modelId="{BBB64130-B15C-4951-B565-4F8ADDFA9D9D}" type="presParOf" srcId="{25FAFBC0-8C39-423B-B63E-A113B8322997}" destId="{40F39B50-CF0A-4477-A34E-95A3875DFC58}" srcOrd="0" destOrd="0" presId="urn:microsoft.com/office/officeart/2005/8/layout/vList3#2"/>
    <dgm:cxn modelId="{DDB702C7-19CB-4098-A455-0717A91ABF2C}" type="presParOf" srcId="{25FAFBC0-8C39-423B-B63E-A113B8322997}" destId="{2ED84C1E-93A8-46F0-A8F3-51D2B2864AC9}" srcOrd="1" destOrd="0" presId="urn:microsoft.com/office/officeart/2005/8/layout/vList3#2"/>
    <dgm:cxn modelId="{DFDF4BB6-AEE7-4F34-A28C-D2B9BC722FEB}" type="presParOf" srcId="{F8E85FD9-E39A-46C6-963D-2578B0E92865}" destId="{01D20D7C-DAC4-4C32-AB2B-F4E4824F570A}" srcOrd="3" destOrd="0" presId="urn:microsoft.com/office/officeart/2005/8/layout/vList3#2"/>
    <dgm:cxn modelId="{40DD7295-4A10-4B53-8B63-F75023F6C784}" type="presParOf" srcId="{F8E85FD9-E39A-46C6-963D-2578B0E92865}" destId="{FA0E4DB8-862E-4C85-AD93-44C9B748E005}" srcOrd="4" destOrd="0" presId="urn:microsoft.com/office/officeart/2005/8/layout/vList3#2"/>
    <dgm:cxn modelId="{8ADECE18-31FC-4144-9F7C-726163F31568}" type="presParOf" srcId="{FA0E4DB8-862E-4C85-AD93-44C9B748E005}" destId="{B868BD3F-8715-47D0-AB82-C59DFFED1BDA}" srcOrd="0" destOrd="0" presId="urn:microsoft.com/office/officeart/2005/8/layout/vList3#2"/>
    <dgm:cxn modelId="{7454D313-B9D2-4B19-9188-8CBCFF696524}" type="presParOf" srcId="{FA0E4DB8-862E-4C85-AD93-44C9B748E005}" destId="{7DA53249-2DEE-4A2D-9262-D2DBC4AE5B21}" srcOrd="1" destOrd="0" presId="urn:microsoft.com/office/officeart/2005/8/layout/vList3#2"/>
    <dgm:cxn modelId="{17F26CCC-3EBD-4BE6-B0B0-D6121D965383}" type="presParOf" srcId="{F8E85FD9-E39A-46C6-963D-2578B0E92865}" destId="{9DE16CE6-B405-44F7-8785-A44C29E8E7F0}" srcOrd="5" destOrd="0" presId="urn:microsoft.com/office/officeart/2005/8/layout/vList3#2"/>
    <dgm:cxn modelId="{18AE9057-16E8-48AF-B5B7-4A20603899AB}" type="presParOf" srcId="{F8E85FD9-E39A-46C6-963D-2578B0E92865}" destId="{10792FE5-9872-4EE2-B0D1-11A4D18A957D}" srcOrd="6" destOrd="0" presId="urn:microsoft.com/office/officeart/2005/8/layout/vList3#2"/>
    <dgm:cxn modelId="{CC8C96BC-A3C1-4A6D-8A65-31EDB30EC631}" type="presParOf" srcId="{10792FE5-9872-4EE2-B0D1-11A4D18A957D}" destId="{363E9B59-6DB1-4563-890D-A2BE9AA17924}" srcOrd="0" destOrd="0" presId="urn:microsoft.com/office/officeart/2005/8/layout/vList3#2"/>
    <dgm:cxn modelId="{DC495CC5-F353-4FA5-80B3-9331B2CA778C}" type="presParOf" srcId="{10792FE5-9872-4EE2-B0D1-11A4D18A957D}" destId="{2402E460-3511-4B98-B92C-8C2896DF1CFF}" srcOrd="1" destOrd="0" presId="urn:microsoft.com/office/officeart/2005/8/layout/vList3#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38727-9CE2-4610-8F05-2FFE9F4AB8D8}">
      <dsp:nvSpPr>
        <dsp:cNvPr id="0" name=""/>
        <dsp:cNvSpPr/>
      </dsp:nvSpPr>
      <dsp:spPr>
        <a:xfrm>
          <a:off x="370373" y="0"/>
          <a:ext cx="7488853" cy="87085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nb-NO" sz="2200" kern="1200" dirty="0">
              <a:solidFill>
                <a:schemeClr val="tx1"/>
              </a:solidFill>
            </a:rPr>
            <a:t>Målgruppe og utvalg</a:t>
          </a:r>
          <a:br>
            <a:rPr lang="nb-NO" sz="2200" kern="1200" dirty="0">
              <a:solidFill>
                <a:schemeClr val="tx1"/>
              </a:solidFill>
            </a:rPr>
          </a:br>
          <a:endParaRPr lang="nb-NO" sz="2200" kern="1200" dirty="0">
            <a:solidFill>
              <a:schemeClr val="tx1"/>
            </a:solidFill>
          </a:endParaRPr>
        </a:p>
      </dsp:txBody>
      <dsp:txXfrm>
        <a:off x="412885" y="42512"/>
        <a:ext cx="7403829" cy="785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D7A6A-DD7B-45E1-B9DA-B63C745D8712}">
      <dsp:nvSpPr>
        <dsp:cNvPr id="0" name=""/>
        <dsp:cNvSpPr/>
      </dsp:nvSpPr>
      <dsp:spPr>
        <a:xfrm rot="10800000">
          <a:off x="866084" y="81237"/>
          <a:ext cx="2729463" cy="552208"/>
        </a:xfrm>
        <a:prstGeom prst="homePlate">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009" tIns="76200" rIns="142240" bIns="76200" numCol="1" spcCol="1270" anchor="ctr" anchorCtr="0">
          <a:noAutofit/>
        </a:bodyPr>
        <a:lstStyle/>
        <a:p>
          <a:pPr marL="0" lvl="0" indent="0" algn="ctr" defTabSz="889000" rtl="0">
            <a:lnSpc>
              <a:spcPct val="90000"/>
            </a:lnSpc>
            <a:spcBef>
              <a:spcPct val="0"/>
            </a:spcBef>
            <a:spcAft>
              <a:spcPct val="35000"/>
            </a:spcAft>
            <a:buNone/>
          </a:pPr>
          <a:r>
            <a:rPr lang="nb-NO" sz="2000" b="1" kern="1200" dirty="0">
              <a:solidFill>
                <a:schemeClr val="tx1"/>
              </a:solidFill>
            </a:rPr>
            <a:t>1994:</a:t>
          </a:r>
        </a:p>
      </dsp:txBody>
      <dsp:txXfrm rot="10800000">
        <a:off x="1004136" y="81237"/>
        <a:ext cx="2591411" cy="552208"/>
      </dsp:txXfrm>
    </dsp:sp>
    <dsp:sp modelId="{1FB06256-EAD8-493F-AAFF-E1B4E879FDD2}">
      <dsp:nvSpPr>
        <dsp:cNvPr id="0" name=""/>
        <dsp:cNvSpPr/>
      </dsp:nvSpPr>
      <dsp:spPr>
        <a:xfrm>
          <a:off x="508908" y="165"/>
          <a:ext cx="714351" cy="71435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07582-280B-4044-8BFC-AFA154CA286C}">
      <dsp:nvSpPr>
        <dsp:cNvPr id="0" name=""/>
        <dsp:cNvSpPr/>
      </dsp:nvSpPr>
      <dsp:spPr>
        <a:xfrm rot="10800000">
          <a:off x="866084" y="927756"/>
          <a:ext cx="2729463" cy="889303"/>
        </a:xfrm>
        <a:prstGeom prst="homePlate">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009" tIns="68580" rIns="128016" bIns="68580" numCol="1" spcCol="1270" anchor="ctr" anchorCtr="0">
          <a:noAutofit/>
        </a:bodyPr>
        <a:lstStyle/>
        <a:p>
          <a:pPr marL="0" lvl="0" indent="0" algn="ctr" defTabSz="800100" rtl="0">
            <a:lnSpc>
              <a:spcPct val="90000"/>
            </a:lnSpc>
            <a:spcBef>
              <a:spcPct val="0"/>
            </a:spcBef>
            <a:spcAft>
              <a:spcPct val="35000"/>
            </a:spcAft>
            <a:buNone/>
          </a:pPr>
          <a:r>
            <a:rPr lang="nb-NO" sz="1800" b="0" kern="1200" dirty="0">
              <a:solidFill>
                <a:schemeClr val="tx1"/>
              </a:solidFill>
              <a:latin typeface="+mn-lt"/>
            </a:rPr>
            <a:t>Spørreskjema sendt til 2393 personer -</a:t>
          </a:r>
          <a:r>
            <a:rPr lang="nb-NO" sz="1800" b="1" kern="1200" dirty="0">
              <a:solidFill>
                <a:schemeClr val="tx1"/>
              </a:solidFill>
            </a:rPr>
            <a:t>	</a:t>
          </a:r>
        </a:p>
      </dsp:txBody>
      <dsp:txXfrm rot="10800000">
        <a:off x="1088410" y="927756"/>
        <a:ext cx="2507137" cy="889303"/>
      </dsp:txXfrm>
    </dsp:sp>
    <dsp:sp modelId="{1B7002CE-E909-405D-99D8-A271085ADEFC}">
      <dsp:nvSpPr>
        <dsp:cNvPr id="0" name=""/>
        <dsp:cNvSpPr/>
      </dsp:nvSpPr>
      <dsp:spPr>
        <a:xfrm>
          <a:off x="508908" y="1015232"/>
          <a:ext cx="714351" cy="71435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0D4555-5463-4BBD-A9ED-E7FBB6EC4148}">
      <dsp:nvSpPr>
        <dsp:cNvPr id="0" name=""/>
        <dsp:cNvSpPr/>
      </dsp:nvSpPr>
      <dsp:spPr>
        <a:xfrm rot="10800000">
          <a:off x="866084" y="2030299"/>
          <a:ext cx="2729463" cy="714351"/>
        </a:xfrm>
        <a:prstGeom prst="homePlate">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009" tIns="68580" rIns="128016" bIns="68580" numCol="1" spcCol="1270" anchor="ctr" anchorCtr="0">
          <a:noAutofit/>
        </a:bodyPr>
        <a:lstStyle/>
        <a:p>
          <a:pPr marL="0" lvl="0" indent="0" algn="ctr" defTabSz="800100" rtl="0">
            <a:lnSpc>
              <a:spcPct val="90000"/>
            </a:lnSpc>
            <a:spcBef>
              <a:spcPct val="0"/>
            </a:spcBef>
            <a:spcAft>
              <a:spcPct val="35000"/>
            </a:spcAft>
            <a:buNone/>
          </a:pPr>
          <a:r>
            <a:rPr lang="nb-NO" sz="1800" b="0" kern="1200" dirty="0">
              <a:solidFill>
                <a:schemeClr val="tx1"/>
              </a:solidFill>
            </a:rPr>
            <a:t>1449 respondenter = 61 %</a:t>
          </a:r>
        </a:p>
      </dsp:txBody>
      <dsp:txXfrm rot="10800000">
        <a:off x="1044672" y="2030299"/>
        <a:ext cx="2550875" cy="714351"/>
      </dsp:txXfrm>
    </dsp:sp>
    <dsp:sp modelId="{AAAE9DD1-58B1-4DCB-B785-CAF910771E61}">
      <dsp:nvSpPr>
        <dsp:cNvPr id="0" name=""/>
        <dsp:cNvSpPr/>
      </dsp:nvSpPr>
      <dsp:spPr>
        <a:xfrm>
          <a:off x="508908" y="2030299"/>
          <a:ext cx="714351" cy="71435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4A8B35-56FA-4C07-8C53-9BD7FA5C3A08}">
      <dsp:nvSpPr>
        <dsp:cNvPr id="0" name=""/>
        <dsp:cNvSpPr/>
      </dsp:nvSpPr>
      <dsp:spPr>
        <a:xfrm rot="10800000">
          <a:off x="866084" y="2957890"/>
          <a:ext cx="2729463" cy="714351"/>
        </a:xfrm>
        <a:prstGeom prst="homePlate">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009" tIns="68580" rIns="128016" bIns="68580" numCol="1" spcCol="1270" anchor="ctr" anchorCtr="0">
          <a:noAutofit/>
        </a:bodyPr>
        <a:lstStyle/>
        <a:p>
          <a:pPr marL="0" lvl="0" indent="0" algn="ctr" defTabSz="800100" rtl="0">
            <a:lnSpc>
              <a:spcPct val="90000"/>
            </a:lnSpc>
            <a:spcBef>
              <a:spcPct val="0"/>
            </a:spcBef>
            <a:spcAft>
              <a:spcPct val="35000"/>
            </a:spcAft>
            <a:buNone/>
          </a:pPr>
          <a:r>
            <a:rPr lang="nb-NO" sz="1800" b="0" kern="1200" dirty="0">
              <a:solidFill>
                <a:schemeClr val="tx1"/>
              </a:solidFill>
            </a:rPr>
            <a:t>980 kvinner (76 %)                459 menn (42 %)</a:t>
          </a:r>
        </a:p>
      </dsp:txBody>
      <dsp:txXfrm rot="10800000">
        <a:off x="1044672" y="2957890"/>
        <a:ext cx="2550875" cy="714351"/>
      </dsp:txXfrm>
    </dsp:sp>
    <dsp:sp modelId="{2248CA58-CB05-4CFB-82E1-E1A3C0300E5B}">
      <dsp:nvSpPr>
        <dsp:cNvPr id="0" name=""/>
        <dsp:cNvSpPr/>
      </dsp:nvSpPr>
      <dsp:spPr>
        <a:xfrm>
          <a:off x="508908" y="2957890"/>
          <a:ext cx="714351" cy="71435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50527-A249-4C50-9B36-A9035930FCB9}">
      <dsp:nvSpPr>
        <dsp:cNvPr id="0" name=""/>
        <dsp:cNvSpPr/>
      </dsp:nvSpPr>
      <dsp:spPr>
        <a:xfrm rot="10800000">
          <a:off x="895966" y="148068"/>
          <a:ext cx="2777348" cy="491768"/>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444" tIns="76200" rIns="142240" bIns="76200" numCol="1" spcCol="1270" anchor="ctr" anchorCtr="0">
          <a:noAutofit/>
        </a:bodyPr>
        <a:lstStyle/>
        <a:p>
          <a:pPr marL="0" lvl="0" indent="0" algn="ctr" defTabSz="889000" rtl="0">
            <a:lnSpc>
              <a:spcPct val="90000"/>
            </a:lnSpc>
            <a:spcBef>
              <a:spcPct val="0"/>
            </a:spcBef>
            <a:spcAft>
              <a:spcPct val="35000"/>
            </a:spcAft>
            <a:buNone/>
          </a:pPr>
          <a:r>
            <a:rPr lang="nb-NO" sz="2000" b="1" kern="1200" dirty="0">
              <a:solidFill>
                <a:schemeClr val="tx1"/>
              </a:solidFill>
            </a:rPr>
            <a:t>2014:</a:t>
          </a:r>
          <a:endParaRPr lang="nb-NO" sz="2000" kern="1200" dirty="0">
            <a:solidFill>
              <a:schemeClr val="tx1"/>
            </a:solidFill>
          </a:endParaRPr>
        </a:p>
      </dsp:txBody>
      <dsp:txXfrm rot="10800000">
        <a:off x="1018908" y="148068"/>
        <a:ext cx="2654406" cy="491768"/>
      </dsp:txXfrm>
    </dsp:sp>
    <dsp:sp modelId="{C192523C-3D54-4AA6-9FBE-AE0150C98AD4}">
      <dsp:nvSpPr>
        <dsp:cNvPr id="0" name=""/>
        <dsp:cNvSpPr/>
      </dsp:nvSpPr>
      <dsp:spPr>
        <a:xfrm>
          <a:off x="503148" y="1134"/>
          <a:ext cx="785636" cy="78563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D84C1E-93A8-46F0-A8F3-51D2B2864AC9}">
      <dsp:nvSpPr>
        <dsp:cNvPr id="0" name=""/>
        <dsp:cNvSpPr/>
      </dsp:nvSpPr>
      <dsp:spPr>
        <a:xfrm rot="10800000">
          <a:off x="895966" y="1021288"/>
          <a:ext cx="2777348" cy="785636"/>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444" tIns="76200" rIns="142240" bIns="76200" numCol="1" spcCol="1270" anchor="ctr" anchorCtr="0">
          <a:noAutofit/>
        </a:bodyPr>
        <a:lstStyle/>
        <a:p>
          <a:pPr marL="0" lvl="0" indent="0" algn="ctr" defTabSz="889000" rtl="0">
            <a:lnSpc>
              <a:spcPct val="90000"/>
            </a:lnSpc>
            <a:spcBef>
              <a:spcPct val="0"/>
            </a:spcBef>
            <a:spcAft>
              <a:spcPct val="35000"/>
            </a:spcAft>
            <a:buNone/>
          </a:pPr>
          <a:r>
            <a:rPr lang="nb-NO" sz="2000" b="0" kern="1200" dirty="0">
              <a:solidFill>
                <a:schemeClr val="tx1"/>
              </a:solidFill>
            </a:rPr>
            <a:t>Spørreskjema sendt til 1998 personer</a:t>
          </a:r>
        </a:p>
      </dsp:txBody>
      <dsp:txXfrm rot="10800000">
        <a:off x="1092375" y="1021288"/>
        <a:ext cx="2580939" cy="785636"/>
      </dsp:txXfrm>
    </dsp:sp>
    <dsp:sp modelId="{40F39B50-CF0A-4477-A34E-95A3875DFC58}">
      <dsp:nvSpPr>
        <dsp:cNvPr id="0" name=""/>
        <dsp:cNvSpPr/>
      </dsp:nvSpPr>
      <dsp:spPr>
        <a:xfrm>
          <a:off x="503148" y="1021288"/>
          <a:ext cx="785636" cy="78563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53249-2DEE-4A2D-9262-D2DBC4AE5B21}">
      <dsp:nvSpPr>
        <dsp:cNvPr id="0" name=""/>
        <dsp:cNvSpPr/>
      </dsp:nvSpPr>
      <dsp:spPr>
        <a:xfrm rot="10800000">
          <a:off x="895966" y="2041443"/>
          <a:ext cx="2777348" cy="785636"/>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444" tIns="76200" rIns="142240" bIns="76200" numCol="1" spcCol="1270" anchor="ctr" anchorCtr="0">
          <a:noAutofit/>
        </a:bodyPr>
        <a:lstStyle/>
        <a:p>
          <a:pPr marL="0" lvl="0" indent="0" algn="ctr" defTabSz="889000" rtl="0">
            <a:lnSpc>
              <a:spcPct val="90000"/>
            </a:lnSpc>
            <a:spcBef>
              <a:spcPct val="0"/>
            </a:spcBef>
            <a:spcAft>
              <a:spcPct val="35000"/>
            </a:spcAft>
            <a:buNone/>
          </a:pPr>
          <a:r>
            <a:rPr lang="nb-NO" sz="2000" b="0" kern="1200" dirty="0">
              <a:solidFill>
                <a:schemeClr val="tx1"/>
              </a:solidFill>
            </a:rPr>
            <a:t>1408 respondenter = 72%</a:t>
          </a:r>
        </a:p>
      </dsp:txBody>
      <dsp:txXfrm rot="10800000">
        <a:off x="1092375" y="2041443"/>
        <a:ext cx="2580939" cy="785636"/>
      </dsp:txXfrm>
    </dsp:sp>
    <dsp:sp modelId="{B868BD3F-8715-47D0-AB82-C59DFFED1BDA}">
      <dsp:nvSpPr>
        <dsp:cNvPr id="0" name=""/>
        <dsp:cNvSpPr/>
      </dsp:nvSpPr>
      <dsp:spPr>
        <a:xfrm>
          <a:off x="503148" y="2041443"/>
          <a:ext cx="785636" cy="78563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02E460-3511-4B98-B92C-8C2896DF1CFF}">
      <dsp:nvSpPr>
        <dsp:cNvPr id="0" name=""/>
        <dsp:cNvSpPr/>
      </dsp:nvSpPr>
      <dsp:spPr>
        <a:xfrm rot="10800000">
          <a:off x="895966" y="3061597"/>
          <a:ext cx="2777348" cy="785636"/>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444" tIns="76200" rIns="142240" bIns="76200" numCol="1" spcCol="1270" anchor="ctr" anchorCtr="0">
          <a:noAutofit/>
        </a:bodyPr>
        <a:lstStyle/>
        <a:p>
          <a:pPr marL="0" lvl="0" indent="0" algn="ctr" defTabSz="889000" rtl="0">
            <a:lnSpc>
              <a:spcPct val="90000"/>
            </a:lnSpc>
            <a:spcBef>
              <a:spcPct val="0"/>
            </a:spcBef>
            <a:spcAft>
              <a:spcPct val="35000"/>
            </a:spcAft>
            <a:buNone/>
          </a:pPr>
          <a:r>
            <a:rPr lang="nb-NO" sz="2000" kern="1200" dirty="0">
              <a:solidFill>
                <a:schemeClr val="tx1"/>
              </a:solidFill>
            </a:rPr>
            <a:t>893 kvinner =  76 %                   438 menn = 71 %</a:t>
          </a:r>
        </a:p>
      </dsp:txBody>
      <dsp:txXfrm rot="10800000">
        <a:off x="1092375" y="3061597"/>
        <a:ext cx="2580939" cy="785636"/>
      </dsp:txXfrm>
    </dsp:sp>
    <dsp:sp modelId="{363E9B59-6DB1-4563-890D-A2BE9AA17924}">
      <dsp:nvSpPr>
        <dsp:cNvPr id="0" name=""/>
        <dsp:cNvSpPr/>
      </dsp:nvSpPr>
      <dsp:spPr>
        <a:xfrm>
          <a:off x="503148" y="3061597"/>
          <a:ext cx="785636" cy="78563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4.jpeg"/></Relationships>
</file>

<file path=ppt/drawings/drawing1.xml><?xml version="1.0" encoding="utf-8"?>
<c:userShapes xmlns:c="http://schemas.openxmlformats.org/drawingml/2006/chart">
  <cdr:relSizeAnchor xmlns:cdr="http://schemas.openxmlformats.org/drawingml/2006/chartDrawing">
    <cdr:from>
      <cdr:x>0.94942</cdr:x>
      <cdr:y>0.92628</cdr:y>
    </cdr:from>
    <cdr:to>
      <cdr:x>1</cdr:x>
      <cdr:y>1</cdr:y>
    </cdr:to>
    <cdr:sp macro="" textlink="">
      <cdr:nvSpPr>
        <cdr:cNvPr id="2" name="TekstSylinder 1"/>
        <cdr:cNvSpPr txBox="1"/>
      </cdr:nvSpPr>
      <cdr:spPr>
        <a:xfrm xmlns:a="http://schemas.openxmlformats.org/drawingml/2006/main">
          <a:off x="8135874" y="5340095"/>
          <a:ext cx="433450" cy="425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800" dirty="0"/>
            <a:t>%</a:t>
          </a:r>
        </a:p>
      </cdr:txBody>
    </cdr:sp>
  </cdr:relSizeAnchor>
  <cdr:relSizeAnchor xmlns:cdr="http://schemas.openxmlformats.org/drawingml/2006/chartDrawing">
    <cdr:from>
      <cdr:x>0.47407</cdr:x>
      <cdr:y>0.23018</cdr:y>
    </cdr:from>
    <cdr:to>
      <cdr:x>0.90885</cdr:x>
      <cdr:y>0.70351</cdr:y>
    </cdr:to>
    <cdr:pic>
      <cdr:nvPicPr>
        <cdr:cNvPr id="4" name="Bilde 3" descr="barnestue Ullevål sh.jpg">
          <a:extLst xmlns:a="http://schemas.openxmlformats.org/drawingml/2006/main">
            <a:ext uri="{FF2B5EF4-FFF2-40B4-BE49-F238E27FC236}">
              <a16:creationId xmlns:a16="http://schemas.microsoft.com/office/drawing/2014/main" id="{FBC6D656-4B8F-474E-AEAA-9D5A2360588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283932" y="1475158"/>
          <a:ext cx="3928924" cy="303345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0.88889</cdr:x>
      <cdr:y>0.43589</cdr:y>
    </cdr:from>
    <cdr:to>
      <cdr:x>1</cdr:x>
      <cdr:y>0.63792</cdr:y>
    </cdr:to>
    <cdr:sp macro="" textlink="">
      <cdr:nvSpPr>
        <cdr:cNvPr id="2" name="TekstSylinder 1"/>
        <cdr:cNvSpPr txBox="1"/>
      </cdr:nvSpPr>
      <cdr:spPr>
        <a:xfrm xmlns:a="http://schemas.openxmlformats.org/drawingml/2006/main">
          <a:off x="7931224" y="19728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dirty="0"/>
        </a:p>
      </cdr:txBody>
    </cdr:sp>
  </cdr:relSizeAnchor>
  <cdr:relSizeAnchor xmlns:cdr="http://schemas.openxmlformats.org/drawingml/2006/chartDrawing">
    <cdr:from>
      <cdr:x>0.89655</cdr:x>
      <cdr:y>0.0391</cdr:y>
    </cdr:from>
    <cdr:to>
      <cdr:x>0.92155</cdr:x>
      <cdr:y>0.08051</cdr:y>
    </cdr:to>
    <cdr:sp macro="" textlink="">
      <cdr:nvSpPr>
        <cdr:cNvPr id="3" name="Rektangel 2"/>
        <cdr:cNvSpPr/>
      </cdr:nvSpPr>
      <cdr:spPr>
        <a:xfrm xmlns:a="http://schemas.openxmlformats.org/drawingml/2006/main">
          <a:off x="7488832" y="176985"/>
          <a:ext cx="208823" cy="18742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0.88793</cdr:x>
      <cdr:y>0.19092</cdr:y>
    </cdr:from>
    <cdr:to>
      <cdr:x>0.91418</cdr:x>
      <cdr:y>0.23865</cdr:y>
    </cdr:to>
    <cdr:sp macro="" textlink="">
      <cdr:nvSpPr>
        <cdr:cNvPr id="5" name="Rektangel 4"/>
        <cdr:cNvSpPr/>
      </cdr:nvSpPr>
      <cdr:spPr>
        <a:xfrm xmlns:a="http://schemas.openxmlformats.org/drawingml/2006/main">
          <a:off x="7416824" y="864096"/>
          <a:ext cx="219265" cy="216025"/>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0.91757</cdr:x>
      <cdr:y>0.03594</cdr:y>
    </cdr:from>
    <cdr:to>
      <cdr:x>0.98757</cdr:x>
      <cdr:y>0.08367</cdr:y>
    </cdr:to>
    <cdr:sp macro="" textlink="">
      <cdr:nvSpPr>
        <cdr:cNvPr id="6" name="TekstSylinder 5"/>
        <cdr:cNvSpPr txBox="1"/>
      </cdr:nvSpPr>
      <cdr:spPr>
        <a:xfrm xmlns:a="http://schemas.openxmlformats.org/drawingml/2006/main">
          <a:off x="7664436" y="162683"/>
          <a:ext cx="584705"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400" b="1" dirty="0"/>
            <a:t>1994</a:t>
          </a:r>
        </a:p>
      </cdr:txBody>
    </cdr:sp>
  </cdr:relSizeAnchor>
  <cdr:relSizeAnchor xmlns:cdr="http://schemas.openxmlformats.org/drawingml/2006/chartDrawing">
    <cdr:from>
      <cdr:x>0.92064</cdr:x>
      <cdr:y>0.17501</cdr:y>
    </cdr:from>
    <cdr:to>
      <cdr:x>1</cdr:x>
      <cdr:y>0.22509</cdr:y>
    </cdr:to>
    <cdr:sp macro="" textlink="">
      <cdr:nvSpPr>
        <cdr:cNvPr id="7" name="TekstSylinder 6"/>
        <cdr:cNvSpPr txBox="1"/>
      </cdr:nvSpPr>
      <cdr:spPr>
        <a:xfrm xmlns:a="http://schemas.openxmlformats.org/drawingml/2006/main">
          <a:off x="7690048" y="792088"/>
          <a:ext cx="662880" cy="2266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400" b="1" dirty="0"/>
            <a:t>2014</a:t>
          </a:r>
        </a:p>
      </cdr:txBody>
    </cdr:sp>
  </cdr:relSizeAnchor>
  <cdr:relSizeAnchor xmlns:cdr="http://schemas.openxmlformats.org/drawingml/2006/chartDrawing">
    <cdr:from>
      <cdr:x>0.00875</cdr:x>
      <cdr:y>0.06364</cdr:y>
    </cdr:from>
    <cdr:to>
      <cdr:x>0.09625</cdr:x>
      <cdr:y>0.26567</cdr:y>
    </cdr:to>
    <cdr:sp macro="" textlink="">
      <cdr:nvSpPr>
        <cdr:cNvPr id="8" name="TekstSylinder 7"/>
        <cdr:cNvSpPr txBox="1"/>
      </cdr:nvSpPr>
      <cdr:spPr>
        <a:xfrm xmlns:a="http://schemas.openxmlformats.org/drawingml/2006/main">
          <a:off x="72008" y="288032"/>
          <a:ext cx="72008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24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0.91753</cdr:x>
      <cdr:y>0.92628</cdr:y>
    </cdr:from>
    <cdr:to>
      <cdr:x>1</cdr:x>
      <cdr:y>1</cdr:y>
    </cdr:to>
    <cdr:sp macro="" textlink="">
      <cdr:nvSpPr>
        <cdr:cNvPr id="2" name="TekstSylinder 1"/>
        <cdr:cNvSpPr txBox="1"/>
      </cdr:nvSpPr>
      <cdr:spPr>
        <a:xfrm xmlns:a="http://schemas.openxmlformats.org/drawingml/2006/main">
          <a:off x="3932783" y="5340099"/>
          <a:ext cx="353467" cy="425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8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0.83133</cdr:x>
      <cdr:y>0.08155</cdr:y>
    </cdr:from>
    <cdr:to>
      <cdr:x>0.95708</cdr:x>
      <cdr:y>0.67965</cdr:y>
    </cdr:to>
    <cdr:sp macro="" textlink="">
      <cdr:nvSpPr>
        <cdr:cNvPr id="2" name="TekstSylinder 1">
          <a:extLst xmlns:a="http://schemas.openxmlformats.org/drawingml/2006/main">
            <a:ext uri="{FF2B5EF4-FFF2-40B4-BE49-F238E27FC236}">
              <a16:creationId xmlns:a16="http://schemas.microsoft.com/office/drawing/2014/main" id="{86F134EE-CFDF-4565-A2FE-FEB74A061A05}"/>
            </a:ext>
          </a:extLst>
        </cdr:cNvPr>
        <cdr:cNvSpPr txBox="1"/>
      </cdr:nvSpPr>
      <cdr:spPr>
        <a:xfrm xmlns:a="http://schemas.openxmlformats.org/drawingml/2006/main">
          <a:off x="8741898" y="354866"/>
          <a:ext cx="1322364" cy="26025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a:p>
      </cdr:txBody>
    </cdr:sp>
  </cdr:relSizeAnchor>
  <cdr:relSizeAnchor xmlns:cdr="http://schemas.openxmlformats.org/drawingml/2006/chartDrawing">
    <cdr:from>
      <cdr:x>0.82598</cdr:x>
      <cdr:y>0</cdr:y>
    </cdr:from>
    <cdr:to>
      <cdr:x>0.99052</cdr:x>
      <cdr:y>1</cdr:y>
    </cdr:to>
    <cdr:sp macro="" textlink="">
      <cdr:nvSpPr>
        <cdr:cNvPr id="3" name="TekstSylinder 2">
          <a:extLst xmlns:a="http://schemas.openxmlformats.org/drawingml/2006/main">
            <a:ext uri="{FF2B5EF4-FFF2-40B4-BE49-F238E27FC236}">
              <a16:creationId xmlns:a16="http://schemas.microsoft.com/office/drawing/2014/main" id="{3F140629-5FE3-48D2-BF62-B313412D4737}"/>
            </a:ext>
          </a:extLst>
        </cdr:cNvPr>
        <cdr:cNvSpPr txBox="1"/>
      </cdr:nvSpPr>
      <cdr:spPr>
        <a:xfrm xmlns:a="http://schemas.openxmlformats.org/drawingml/2006/main">
          <a:off x="8685628" y="0"/>
          <a:ext cx="1730326" cy="43513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sz="1100"/>
        </a:p>
      </cdr:txBody>
    </cdr:sp>
  </cdr:relSizeAnchor>
</c:userShapes>
</file>

<file path=ppt/drawings/drawing5.xml><?xml version="1.0" encoding="utf-8"?>
<c:userShapes xmlns:c="http://schemas.openxmlformats.org/drawingml/2006/chart">
  <cdr:relSizeAnchor xmlns:cdr="http://schemas.openxmlformats.org/drawingml/2006/chartDrawing">
    <cdr:from>
      <cdr:x>0.25739</cdr:x>
      <cdr:y>0.00845</cdr:y>
    </cdr:from>
    <cdr:to>
      <cdr:x>0.57043</cdr:x>
      <cdr:y>0.05598</cdr:y>
    </cdr:to>
    <cdr:sp macro="" textlink="">
      <cdr:nvSpPr>
        <cdr:cNvPr id="2" name="Tekstboks 1"/>
        <cdr:cNvSpPr txBox="1"/>
      </cdr:nvSpPr>
      <cdr:spPr>
        <a:xfrm xmlns:a="http://schemas.openxmlformats.org/drawingml/2006/main">
          <a:off x="2553969" y="42006"/>
          <a:ext cx="3106160" cy="236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nb-NO"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817AB-FD08-459D-BB57-781CAB5D81CF}" type="datetimeFigureOut">
              <a:rPr lang="nb-NO" smtClean="0"/>
              <a:t>16.09.2022</a:t>
            </a:fld>
            <a:endParaRPr lang="nb-NO" dirty="0"/>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7F879-B95B-4AAD-BDF5-C91BB84BEB8F}" type="slidenum">
              <a:rPr lang="nb-NO" smtClean="0"/>
              <a:t>‹#›</a:t>
            </a:fld>
            <a:endParaRPr lang="nb-NO" dirty="0"/>
          </a:p>
        </p:txBody>
      </p:sp>
    </p:spTree>
    <p:extLst>
      <p:ext uri="{BB962C8B-B14F-4D97-AF65-F5344CB8AC3E}">
        <p14:creationId xmlns:p14="http://schemas.microsoft.com/office/powerpoint/2010/main" val="222553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Poliogruppen</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er på størrelse med for eksempel MS- gruppen. 8 -10 000 i Norge . 700 000 i Europa</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På tross av dette er det liten kunnskap om poliomyelitt og dens følgetilstander, både hos helsepersonell og i befolkningen for øvrig.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Svært mange polioskadde får ikke annet tilbud enn utredning og behandling på førstelinjenivå, og prisgis ofte behandlere uten kunnskap om poliomyelitt eller de spesielle problemstillingene det er å eldes med en langvarig funksjonshemming.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står i sterk kontrast til prinsippene om likeverdig behandling, uavhengig av diagnose og bosted. Økte kunnskaper er en forutsetning for et bedre tilbud. </a:t>
            </a:r>
          </a:p>
          <a:p>
            <a:endParaRPr lang="nb-NO" dirty="0"/>
          </a:p>
          <a:p>
            <a:r>
              <a:rPr lang="nb-NO" sz="1200" kern="1200" dirty="0">
                <a:solidFill>
                  <a:schemeClr val="tx1"/>
                </a:solidFill>
                <a:effectLst/>
                <a:latin typeface="+mn-lt"/>
                <a:ea typeface="+mn-ea"/>
                <a:cs typeface="+mn-cs"/>
              </a:rPr>
              <a:t>Polioskadde har statistisk sett samme forventede leveutsikter som andre (</a:t>
            </a:r>
            <a:r>
              <a:rPr lang="nb-NO" sz="1200" kern="1200" dirty="0" err="1">
                <a:solidFill>
                  <a:schemeClr val="tx1"/>
                </a:solidFill>
                <a:effectLst/>
                <a:latin typeface="+mn-lt"/>
                <a:ea typeface="+mn-ea"/>
                <a:cs typeface="+mn-cs"/>
              </a:rPr>
              <a:t>Halstead</a:t>
            </a:r>
            <a:r>
              <a:rPr lang="nb-NO" sz="1200" kern="1200" dirty="0">
                <a:solidFill>
                  <a:schemeClr val="tx1"/>
                </a:solidFill>
                <a:effectLst/>
                <a:latin typeface="+mn-lt"/>
                <a:ea typeface="+mn-ea"/>
                <a:cs typeface="+mn-cs"/>
              </a:rPr>
              <a:t> 1995), men man vet lite om virkningen av polio hos eldre. Poliorammede utgjør derfor en pionergenerasjon også innen rehabilitering. De er den første store gruppen nevrologiske pasienter i Norge, og har følgelig levd lengst med sine funksjonshemninger</a:t>
            </a:r>
            <a:endParaRPr lang="nb-NO" dirty="0"/>
          </a:p>
        </p:txBody>
      </p:sp>
      <p:sp>
        <p:nvSpPr>
          <p:cNvPr id="4" name="Plassholder for lysbildenummer 3"/>
          <p:cNvSpPr>
            <a:spLocks noGrp="1"/>
          </p:cNvSpPr>
          <p:nvPr>
            <p:ph type="sldNum" sz="quarter" idx="10"/>
          </p:nvPr>
        </p:nvSpPr>
        <p:spPr/>
        <p:txBody>
          <a:bodyPr/>
          <a:lstStyle/>
          <a:p>
            <a:fld id="{4D47F879-B95B-4AAD-BDF5-C91BB84BEB8F}" type="slidenum">
              <a:rPr lang="nb-NO" smtClean="0"/>
              <a:t>2</a:t>
            </a:fld>
            <a:endParaRPr lang="nb-NO"/>
          </a:p>
        </p:txBody>
      </p:sp>
    </p:spTree>
    <p:extLst>
      <p:ext uri="{BB962C8B-B14F-4D97-AF65-F5344CB8AC3E}">
        <p14:creationId xmlns:p14="http://schemas.microsoft.com/office/powerpoint/2010/main" val="16808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Trapper og bære ting</a:t>
            </a:r>
          </a:p>
        </p:txBody>
      </p:sp>
      <p:sp>
        <p:nvSpPr>
          <p:cNvPr id="4" name="Plassholder for lysbildenummer 3"/>
          <p:cNvSpPr>
            <a:spLocks noGrp="1"/>
          </p:cNvSpPr>
          <p:nvPr>
            <p:ph type="sldNum" sz="quarter" idx="10"/>
          </p:nvPr>
        </p:nvSpPr>
        <p:spPr/>
        <p:txBody>
          <a:bodyPr/>
          <a:lstStyle/>
          <a:p>
            <a:fld id="{72A0A5B5-7461-41AC-B5CE-A6AC6CF278F2}" type="slidenum">
              <a:rPr lang="nb-NO" smtClean="0"/>
              <a:pPr/>
              <a:t>12</a:t>
            </a:fld>
            <a:endParaRPr lang="nb-NO"/>
          </a:p>
        </p:txBody>
      </p:sp>
      <p:graphicFrame>
        <p:nvGraphicFramePr>
          <p:cNvPr id="5" name="Tabell 4"/>
          <p:cNvGraphicFramePr>
            <a:graphicFrameLocks noGrp="1"/>
          </p:cNvGraphicFramePr>
          <p:nvPr/>
        </p:nvGraphicFramePr>
        <p:xfrm>
          <a:off x="1382613" y="5467375"/>
          <a:ext cx="4314824" cy="3240360"/>
        </p:xfrm>
        <a:graphic>
          <a:graphicData uri="http://schemas.openxmlformats.org/drawingml/2006/table">
            <a:tbl>
              <a:tblPr/>
              <a:tblGrid>
                <a:gridCol w="2193883">
                  <a:extLst>
                    <a:ext uri="{9D8B030D-6E8A-4147-A177-3AD203B41FA5}">
                      <a16:colId xmlns:a16="http://schemas.microsoft.com/office/drawing/2014/main" val="20000"/>
                    </a:ext>
                  </a:extLst>
                </a:gridCol>
                <a:gridCol w="880052">
                  <a:extLst>
                    <a:ext uri="{9D8B030D-6E8A-4147-A177-3AD203B41FA5}">
                      <a16:colId xmlns:a16="http://schemas.microsoft.com/office/drawing/2014/main" val="20001"/>
                    </a:ext>
                  </a:extLst>
                </a:gridCol>
                <a:gridCol w="111642">
                  <a:extLst>
                    <a:ext uri="{9D8B030D-6E8A-4147-A177-3AD203B41FA5}">
                      <a16:colId xmlns:a16="http://schemas.microsoft.com/office/drawing/2014/main" val="20002"/>
                    </a:ext>
                  </a:extLst>
                </a:gridCol>
                <a:gridCol w="1017605">
                  <a:extLst>
                    <a:ext uri="{9D8B030D-6E8A-4147-A177-3AD203B41FA5}">
                      <a16:colId xmlns:a16="http://schemas.microsoft.com/office/drawing/2014/main" val="20003"/>
                    </a:ext>
                  </a:extLst>
                </a:gridCol>
                <a:gridCol w="111642">
                  <a:extLst>
                    <a:ext uri="{9D8B030D-6E8A-4147-A177-3AD203B41FA5}">
                      <a16:colId xmlns:a16="http://schemas.microsoft.com/office/drawing/2014/main" val="20004"/>
                    </a:ext>
                  </a:extLst>
                </a:gridCol>
              </a:tblGrid>
              <a:tr h="394098">
                <a:tc>
                  <a:txBody>
                    <a:bodyPr/>
                    <a:lstStyle/>
                    <a:p>
                      <a:pPr>
                        <a:spcAft>
                          <a:spcPts val="0"/>
                        </a:spcAft>
                      </a:pPr>
                      <a:endParaRPr lang="en-US" sz="10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1000" dirty="0">
                          <a:latin typeface="Times New Roman"/>
                          <a:ea typeface="Times New Roman"/>
                        </a:rPr>
                        <a:t>1994 (n=1444</a:t>
                      </a:r>
                      <a:endParaRPr lang="nb-NO" sz="12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a:txBody>
                    <a:bodyPr/>
                    <a:lstStyle/>
                    <a:p>
                      <a:pPr>
                        <a:spcAft>
                          <a:spcPts val="0"/>
                        </a:spcAft>
                      </a:pPr>
                      <a:r>
                        <a:rPr lang="en-US" sz="1000" dirty="0">
                          <a:latin typeface="Times New Roman"/>
                          <a:ea typeface="Times New Roman"/>
                        </a:rPr>
                        <a:t>2014 (n=1408)</a:t>
                      </a:r>
                      <a:endParaRPr lang="nb-NO" sz="12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b-NO"/>
                    </a:p>
                  </a:txBody>
                  <a:tcPr marL="0" marR="0" marT="0" marB="0" anchor="ctr">
                    <a:lnL>
                      <a:noFill/>
                    </a:lnL>
                    <a:lnR>
                      <a:noFill/>
                    </a:lnR>
                    <a:lnT>
                      <a:noFill/>
                    </a:lnT>
                    <a:lnB>
                      <a:noFill/>
                    </a:lnB>
                  </a:tcPr>
                </a:tc>
                <a:extLst>
                  <a:ext uri="{0D108BD9-81ED-4DB2-BD59-A6C34878D82A}">
                    <a16:rowId xmlns:a16="http://schemas.microsoft.com/office/drawing/2014/main" val="10000"/>
                  </a:ext>
                </a:extLst>
              </a:tr>
              <a:tr h="394098">
                <a:tc>
                  <a:txBody>
                    <a:bodyPr/>
                    <a:lstStyle/>
                    <a:p>
                      <a:pPr>
                        <a:spcAft>
                          <a:spcPts val="0"/>
                        </a:spcAft>
                      </a:pPr>
                      <a:r>
                        <a:rPr lang="en-US" sz="1000" dirty="0">
                          <a:latin typeface="Times New Roman"/>
                          <a:ea typeface="Times New Roman"/>
                        </a:rPr>
                        <a:t>Climbing stairs</a:t>
                      </a:r>
                      <a:endParaRPr lang="nb-NO" sz="12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pPr>
                      <a:r>
                        <a:rPr lang="en-US" sz="1000" dirty="0">
                          <a:latin typeface="Times New Roman"/>
                          <a:ea typeface="Times New Roman"/>
                        </a:rPr>
                        <a:t>23</a:t>
                      </a:r>
                      <a:endParaRPr lang="nb-NO" sz="12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nb-NO"/>
                    </a:p>
                  </a:txBody>
                  <a:tcPr/>
                </a:tc>
                <a:tc>
                  <a:txBody>
                    <a:bodyPr/>
                    <a:lstStyle/>
                    <a:p>
                      <a:pPr>
                        <a:spcAft>
                          <a:spcPts val="0"/>
                        </a:spcAft>
                      </a:pPr>
                      <a:r>
                        <a:rPr lang="en-US" sz="1000">
                          <a:latin typeface="Times New Roman"/>
                          <a:ea typeface="Times New Roman"/>
                        </a:rPr>
                        <a:t>56</a:t>
                      </a:r>
                      <a:endParaRPr lang="nb-NO" sz="12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nb-NO"/>
                    </a:p>
                  </a:txBody>
                  <a:tcPr marL="0" marR="0" marT="0" marB="0" anchor="ctr">
                    <a:lnL>
                      <a:noFill/>
                    </a:lnL>
                    <a:lnR>
                      <a:noFill/>
                    </a:lnR>
                    <a:lnT>
                      <a:noFill/>
                    </a:lnT>
                    <a:lnB>
                      <a:noFill/>
                    </a:lnB>
                  </a:tcPr>
                </a:tc>
                <a:extLst>
                  <a:ext uri="{0D108BD9-81ED-4DB2-BD59-A6C34878D82A}">
                    <a16:rowId xmlns:a16="http://schemas.microsoft.com/office/drawing/2014/main" val="10001"/>
                  </a:ext>
                </a:extLst>
              </a:tr>
              <a:tr h="394098">
                <a:tc>
                  <a:txBody>
                    <a:bodyPr/>
                    <a:lstStyle/>
                    <a:p>
                      <a:pPr>
                        <a:spcAft>
                          <a:spcPts val="0"/>
                        </a:spcAft>
                      </a:pPr>
                      <a:r>
                        <a:rPr lang="en-US" sz="1000" dirty="0">
                          <a:latin typeface="Times New Roman"/>
                          <a:ea typeface="Times New Roman"/>
                        </a:rPr>
                        <a:t>Carry things</a:t>
                      </a:r>
                      <a:endParaRPr lang="nb-NO" sz="1200" dirty="0">
                        <a:latin typeface="Times New Roman"/>
                        <a:ea typeface="Times New Roman"/>
                      </a:endParaRPr>
                    </a:p>
                  </a:txBody>
                  <a:tcPr marL="68580" marR="68580" marT="0" marB="0">
                    <a:lnL>
                      <a:noFill/>
                    </a:lnL>
                    <a:lnR>
                      <a:noFill/>
                    </a:lnR>
                    <a:lnT>
                      <a:noFill/>
                    </a:lnT>
                    <a:lnB>
                      <a:noFill/>
                    </a:lnB>
                  </a:tcPr>
                </a:tc>
                <a:tc gridSpan="2">
                  <a:txBody>
                    <a:bodyPr/>
                    <a:lstStyle/>
                    <a:p>
                      <a:pPr>
                        <a:spcAft>
                          <a:spcPts val="0"/>
                        </a:spcAft>
                      </a:pPr>
                      <a:r>
                        <a:rPr lang="en-US" sz="1000" dirty="0">
                          <a:latin typeface="Times New Roman"/>
                          <a:ea typeface="Times New Roman"/>
                        </a:rPr>
                        <a:t>43</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a:txBody>
                    <a:bodyPr/>
                    <a:lstStyle/>
                    <a:p>
                      <a:pPr>
                        <a:spcAft>
                          <a:spcPts val="0"/>
                        </a:spcAft>
                      </a:pPr>
                      <a:r>
                        <a:rPr lang="en-US" sz="1000" dirty="0">
                          <a:latin typeface="Times New Roman"/>
                          <a:ea typeface="Times New Roman"/>
                        </a:rPr>
                        <a:t>42</a:t>
                      </a:r>
                      <a:endParaRPr lang="nb-NO" sz="1200" dirty="0">
                        <a:latin typeface="Times New Roman"/>
                        <a:ea typeface="Times New Roman"/>
                      </a:endParaRPr>
                    </a:p>
                  </a:txBody>
                  <a:tcPr marL="68580" marR="68580" marT="0" marB="0">
                    <a:lnL>
                      <a:noFill/>
                    </a:lnL>
                    <a:lnR>
                      <a:noFill/>
                    </a:lnR>
                    <a:lnT>
                      <a:noFill/>
                    </a:lnT>
                    <a:lnB>
                      <a:noFill/>
                    </a:lnB>
                  </a:tcPr>
                </a:tc>
                <a:tc>
                  <a:txBody>
                    <a:bodyPr/>
                    <a:lstStyle/>
                    <a:p>
                      <a:endParaRPr lang="nb-NO"/>
                    </a:p>
                  </a:txBody>
                  <a:tcPr marL="0" marR="0" marT="0" marB="0" anchor="ctr">
                    <a:lnL>
                      <a:noFill/>
                    </a:lnL>
                    <a:lnR>
                      <a:noFill/>
                    </a:lnR>
                    <a:lnT>
                      <a:noFill/>
                    </a:lnT>
                    <a:lnB>
                      <a:noFill/>
                    </a:lnB>
                  </a:tcPr>
                </a:tc>
                <a:extLst>
                  <a:ext uri="{0D108BD9-81ED-4DB2-BD59-A6C34878D82A}">
                    <a16:rowId xmlns:a16="http://schemas.microsoft.com/office/drawing/2014/main" val="10002"/>
                  </a:ext>
                </a:extLst>
              </a:tr>
              <a:tr h="394098">
                <a:tc>
                  <a:txBody>
                    <a:bodyPr/>
                    <a:lstStyle/>
                    <a:p>
                      <a:pPr>
                        <a:spcAft>
                          <a:spcPts val="0"/>
                        </a:spcAft>
                      </a:pPr>
                      <a:r>
                        <a:rPr lang="nb-NO" sz="1000" dirty="0" err="1">
                          <a:latin typeface="Times New Roman"/>
                          <a:ea typeface="Times New Roman"/>
                        </a:rPr>
                        <a:t>Housework</a:t>
                      </a:r>
                      <a:endParaRPr lang="nb-NO" sz="1200" dirty="0">
                        <a:latin typeface="Times New Roman"/>
                        <a:ea typeface="Times New Roman"/>
                      </a:endParaRPr>
                    </a:p>
                  </a:txBody>
                  <a:tcPr marL="68580" marR="68580" marT="0" marB="0">
                    <a:lnL>
                      <a:noFill/>
                    </a:lnL>
                    <a:lnR>
                      <a:noFill/>
                    </a:lnR>
                    <a:lnT>
                      <a:noFill/>
                    </a:lnT>
                    <a:lnB>
                      <a:noFill/>
                    </a:lnB>
                  </a:tcPr>
                </a:tc>
                <a:tc gridSpan="2">
                  <a:txBody>
                    <a:bodyPr/>
                    <a:lstStyle/>
                    <a:p>
                      <a:pPr>
                        <a:spcAft>
                          <a:spcPts val="0"/>
                        </a:spcAft>
                      </a:pPr>
                      <a:r>
                        <a:rPr lang="nb-NO" sz="1000" dirty="0">
                          <a:latin typeface="Times New Roman"/>
                          <a:ea typeface="Times New Roman"/>
                        </a:rPr>
                        <a:t>31</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a:txBody>
                    <a:bodyPr/>
                    <a:lstStyle/>
                    <a:p>
                      <a:pPr>
                        <a:spcAft>
                          <a:spcPts val="0"/>
                        </a:spcAft>
                      </a:pPr>
                      <a:r>
                        <a:rPr lang="nb-NO" sz="1000">
                          <a:latin typeface="Times New Roman"/>
                          <a:ea typeface="Times New Roman"/>
                        </a:rPr>
                        <a:t>17</a:t>
                      </a:r>
                      <a:endParaRPr lang="nb-NO" sz="1200">
                        <a:latin typeface="Times New Roman"/>
                        <a:ea typeface="Times New Roman"/>
                      </a:endParaRPr>
                    </a:p>
                  </a:txBody>
                  <a:tcPr marL="68580" marR="68580" marT="0" marB="0">
                    <a:lnL>
                      <a:noFill/>
                    </a:lnL>
                    <a:lnR>
                      <a:noFill/>
                    </a:lnR>
                    <a:lnT>
                      <a:noFill/>
                    </a:lnT>
                    <a:lnB>
                      <a:noFill/>
                    </a:lnB>
                  </a:tcPr>
                </a:tc>
                <a:tc>
                  <a:txBody>
                    <a:bodyPr/>
                    <a:lstStyle/>
                    <a:p>
                      <a:endParaRPr lang="nb-NO"/>
                    </a:p>
                  </a:txBody>
                  <a:tcPr marL="0" marR="0" marT="0" marB="0" anchor="ctr">
                    <a:lnL>
                      <a:noFill/>
                    </a:lnL>
                    <a:lnR>
                      <a:noFill/>
                    </a:lnR>
                    <a:lnT>
                      <a:noFill/>
                    </a:lnT>
                    <a:lnB>
                      <a:noFill/>
                    </a:lnB>
                  </a:tcPr>
                </a:tc>
                <a:extLst>
                  <a:ext uri="{0D108BD9-81ED-4DB2-BD59-A6C34878D82A}">
                    <a16:rowId xmlns:a16="http://schemas.microsoft.com/office/drawing/2014/main" val="10003"/>
                  </a:ext>
                </a:extLst>
              </a:tr>
              <a:tr h="394098">
                <a:tc>
                  <a:txBody>
                    <a:bodyPr/>
                    <a:lstStyle/>
                    <a:p>
                      <a:pPr>
                        <a:spcAft>
                          <a:spcPts val="0"/>
                        </a:spcAft>
                      </a:pPr>
                      <a:r>
                        <a:rPr lang="en-US" sz="1000" dirty="0">
                          <a:latin typeface="Times New Roman"/>
                          <a:ea typeface="Times New Roman"/>
                        </a:rPr>
                        <a:t>Dress on /off</a:t>
                      </a:r>
                      <a:endParaRPr lang="nb-NO" sz="1200" dirty="0">
                        <a:latin typeface="Times New Roman"/>
                        <a:ea typeface="Times New Roman"/>
                      </a:endParaRPr>
                    </a:p>
                  </a:txBody>
                  <a:tcPr marL="68580" marR="68580" marT="0" marB="0">
                    <a:lnL>
                      <a:noFill/>
                    </a:lnL>
                    <a:lnR>
                      <a:noFill/>
                    </a:lnR>
                    <a:lnT>
                      <a:noFill/>
                    </a:lnT>
                    <a:lnB>
                      <a:noFill/>
                    </a:lnB>
                  </a:tcPr>
                </a:tc>
                <a:tc gridSpan="2">
                  <a:txBody>
                    <a:bodyPr/>
                    <a:lstStyle/>
                    <a:p>
                      <a:pPr>
                        <a:spcAft>
                          <a:spcPts val="0"/>
                        </a:spcAft>
                      </a:pPr>
                      <a:r>
                        <a:rPr lang="en-US" sz="1000" dirty="0">
                          <a:latin typeface="Times New Roman"/>
                          <a:ea typeface="Times New Roman"/>
                        </a:rPr>
                        <a:t>11</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a:txBody>
                    <a:bodyPr/>
                    <a:lstStyle/>
                    <a:p>
                      <a:pPr>
                        <a:spcAft>
                          <a:spcPts val="0"/>
                        </a:spcAft>
                      </a:pPr>
                      <a:r>
                        <a:rPr lang="en-US" sz="1000">
                          <a:latin typeface="Times New Roman"/>
                          <a:ea typeface="Times New Roman"/>
                        </a:rPr>
                        <a:t>9</a:t>
                      </a:r>
                      <a:endParaRPr lang="nb-NO" sz="1200">
                        <a:latin typeface="Times New Roman"/>
                        <a:ea typeface="Times New Roman"/>
                      </a:endParaRPr>
                    </a:p>
                  </a:txBody>
                  <a:tcPr marL="68580" marR="68580" marT="0" marB="0">
                    <a:lnL>
                      <a:noFill/>
                    </a:lnL>
                    <a:lnR>
                      <a:noFill/>
                    </a:lnR>
                    <a:lnT>
                      <a:noFill/>
                    </a:lnT>
                    <a:lnB>
                      <a:noFill/>
                    </a:lnB>
                  </a:tcPr>
                </a:tc>
                <a:tc>
                  <a:txBody>
                    <a:bodyPr/>
                    <a:lstStyle/>
                    <a:p>
                      <a:endParaRPr lang="nb-NO"/>
                    </a:p>
                  </a:txBody>
                  <a:tcPr marL="0" marR="0" marT="0" marB="0" anchor="ctr">
                    <a:lnL>
                      <a:noFill/>
                    </a:lnL>
                    <a:lnR>
                      <a:noFill/>
                    </a:lnR>
                    <a:lnT>
                      <a:noFill/>
                    </a:lnT>
                    <a:lnB>
                      <a:noFill/>
                    </a:lnB>
                  </a:tcPr>
                </a:tc>
                <a:extLst>
                  <a:ext uri="{0D108BD9-81ED-4DB2-BD59-A6C34878D82A}">
                    <a16:rowId xmlns:a16="http://schemas.microsoft.com/office/drawing/2014/main" val="10004"/>
                  </a:ext>
                </a:extLst>
              </a:tr>
              <a:tr h="218943">
                <a:tc>
                  <a:txBody>
                    <a:bodyPr/>
                    <a:lstStyle/>
                    <a:p>
                      <a:pPr>
                        <a:spcAft>
                          <a:spcPts val="0"/>
                        </a:spcAft>
                      </a:pPr>
                      <a:r>
                        <a:rPr lang="en-US" sz="1000" dirty="0">
                          <a:latin typeface="Times New Roman"/>
                          <a:ea typeface="Times New Roman"/>
                        </a:rPr>
                        <a:t>To walk</a:t>
                      </a:r>
                      <a:endParaRPr lang="nb-NO" sz="1200" dirty="0">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000" dirty="0">
                          <a:latin typeface="Times New Roman"/>
                          <a:ea typeface="Times New Roman"/>
                        </a:rPr>
                        <a:t>16</a:t>
                      </a:r>
                      <a:endParaRPr lang="nb-NO" sz="1200" dirty="0">
                        <a:latin typeface="Times New Roman"/>
                        <a:ea typeface="Times New Roman"/>
                      </a:endParaRPr>
                    </a:p>
                  </a:txBody>
                  <a:tcPr marL="68580" marR="68580" marT="0" marB="0">
                    <a:lnL>
                      <a:noFill/>
                    </a:lnL>
                    <a:lnR>
                      <a:noFill/>
                    </a:lnR>
                    <a:lnT>
                      <a:noFill/>
                    </a:lnT>
                    <a:lnB>
                      <a:noFill/>
                    </a:lnB>
                  </a:tcPr>
                </a:tc>
                <a:tc gridSpan="3">
                  <a:txBody>
                    <a:bodyPr/>
                    <a:lstStyle/>
                    <a:p>
                      <a:pPr>
                        <a:spcAft>
                          <a:spcPts val="0"/>
                        </a:spcAft>
                      </a:pPr>
                      <a:r>
                        <a:rPr lang="en-US" sz="1000" dirty="0">
                          <a:latin typeface="Times New Roman"/>
                          <a:ea typeface="Times New Roman"/>
                        </a:rPr>
                        <a:t>21</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5"/>
                  </a:ext>
                </a:extLst>
              </a:tr>
              <a:tr h="218943">
                <a:tc>
                  <a:txBody>
                    <a:bodyPr/>
                    <a:lstStyle/>
                    <a:p>
                      <a:pPr>
                        <a:spcAft>
                          <a:spcPts val="0"/>
                        </a:spcAft>
                      </a:pPr>
                      <a:r>
                        <a:rPr lang="en-US" sz="1000" dirty="0">
                          <a:latin typeface="Times New Roman"/>
                          <a:ea typeface="Times New Roman"/>
                        </a:rPr>
                        <a:t>Personal hygiene</a:t>
                      </a:r>
                      <a:endParaRPr lang="nb-NO" sz="1200" dirty="0">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000" dirty="0">
                          <a:latin typeface="Times New Roman"/>
                          <a:ea typeface="Times New Roman"/>
                        </a:rPr>
                        <a:t>10</a:t>
                      </a:r>
                      <a:endParaRPr lang="nb-NO" sz="1200" dirty="0">
                        <a:latin typeface="Times New Roman"/>
                        <a:ea typeface="Times New Roman"/>
                      </a:endParaRPr>
                    </a:p>
                  </a:txBody>
                  <a:tcPr marL="68580" marR="68580" marT="0" marB="0">
                    <a:lnL>
                      <a:noFill/>
                    </a:lnL>
                    <a:lnR>
                      <a:noFill/>
                    </a:lnR>
                    <a:lnT>
                      <a:noFill/>
                    </a:lnT>
                    <a:lnB>
                      <a:noFill/>
                    </a:lnB>
                  </a:tcPr>
                </a:tc>
                <a:tc gridSpan="3">
                  <a:txBody>
                    <a:bodyPr/>
                    <a:lstStyle/>
                    <a:p>
                      <a:pPr>
                        <a:spcAft>
                          <a:spcPts val="0"/>
                        </a:spcAft>
                      </a:pPr>
                      <a:r>
                        <a:rPr lang="en-US" sz="1000" dirty="0">
                          <a:latin typeface="Times New Roman"/>
                          <a:ea typeface="Times New Roman"/>
                        </a:rPr>
                        <a:t>10</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6"/>
                  </a:ext>
                </a:extLst>
              </a:tr>
              <a:tr h="218943">
                <a:tc>
                  <a:txBody>
                    <a:bodyPr/>
                    <a:lstStyle/>
                    <a:p>
                      <a:pPr>
                        <a:spcAft>
                          <a:spcPts val="0"/>
                        </a:spcAft>
                      </a:pPr>
                      <a:r>
                        <a:rPr lang="en-US" sz="1000" dirty="0">
                          <a:latin typeface="Times New Roman"/>
                          <a:ea typeface="Times New Roman"/>
                        </a:rPr>
                        <a:t>Go to bed / get up</a:t>
                      </a:r>
                      <a:endParaRPr lang="nb-NO" sz="1200" dirty="0">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000" dirty="0">
                          <a:latin typeface="Times New Roman"/>
                          <a:ea typeface="Times New Roman"/>
                        </a:rPr>
                        <a:t>8</a:t>
                      </a:r>
                      <a:endParaRPr lang="nb-NO" sz="1200" dirty="0">
                        <a:latin typeface="Times New Roman"/>
                        <a:ea typeface="Times New Roman"/>
                      </a:endParaRPr>
                    </a:p>
                  </a:txBody>
                  <a:tcPr marL="68580" marR="68580" marT="0" marB="0">
                    <a:lnL>
                      <a:noFill/>
                    </a:lnL>
                    <a:lnR>
                      <a:noFill/>
                    </a:lnR>
                    <a:lnT>
                      <a:noFill/>
                    </a:lnT>
                    <a:lnB>
                      <a:noFill/>
                    </a:lnB>
                  </a:tcPr>
                </a:tc>
                <a:tc gridSpan="3">
                  <a:txBody>
                    <a:bodyPr/>
                    <a:lstStyle/>
                    <a:p>
                      <a:pPr>
                        <a:spcAft>
                          <a:spcPts val="0"/>
                        </a:spcAft>
                      </a:pPr>
                      <a:r>
                        <a:rPr lang="en-US" sz="1000" dirty="0">
                          <a:latin typeface="Times New Roman"/>
                          <a:ea typeface="Times New Roman"/>
                        </a:rPr>
                        <a:t>7</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7"/>
                  </a:ext>
                </a:extLst>
              </a:tr>
              <a:tr h="218943">
                <a:tc>
                  <a:txBody>
                    <a:bodyPr/>
                    <a:lstStyle/>
                    <a:p>
                      <a:pPr>
                        <a:spcAft>
                          <a:spcPts val="0"/>
                        </a:spcAft>
                      </a:pPr>
                      <a:r>
                        <a:rPr lang="en-US" sz="1000" dirty="0">
                          <a:latin typeface="Times New Roman"/>
                          <a:ea typeface="Times New Roman"/>
                        </a:rPr>
                        <a:t>Toileting</a:t>
                      </a:r>
                      <a:endParaRPr lang="nb-NO" sz="1200" dirty="0">
                        <a:latin typeface="Times New Roman"/>
                        <a:ea typeface="Times New Roman"/>
                      </a:endParaRPr>
                    </a:p>
                  </a:txBody>
                  <a:tcPr marL="68580" marR="68580" marT="0" marB="0">
                    <a:lnL>
                      <a:noFill/>
                    </a:lnL>
                    <a:lnR>
                      <a:noFill/>
                    </a:lnR>
                    <a:lnT>
                      <a:noFill/>
                    </a:lnT>
                    <a:lnB>
                      <a:noFill/>
                    </a:lnB>
                  </a:tcPr>
                </a:tc>
                <a:tc>
                  <a:txBody>
                    <a:bodyPr/>
                    <a:lstStyle/>
                    <a:p>
                      <a:pPr>
                        <a:spcAft>
                          <a:spcPts val="0"/>
                        </a:spcAft>
                      </a:pPr>
                      <a:r>
                        <a:rPr lang="en-US" sz="1000" dirty="0">
                          <a:latin typeface="Times New Roman"/>
                          <a:ea typeface="Times New Roman"/>
                        </a:rPr>
                        <a:t>10</a:t>
                      </a:r>
                      <a:endParaRPr lang="nb-NO" sz="1200" dirty="0">
                        <a:latin typeface="Times New Roman"/>
                        <a:ea typeface="Times New Roman"/>
                      </a:endParaRPr>
                    </a:p>
                  </a:txBody>
                  <a:tcPr marL="68580" marR="68580" marT="0" marB="0">
                    <a:lnL>
                      <a:noFill/>
                    </a:lnL>
                    <a:lnR>
                      <a:noFill/>
                    </a:lnR>
                    <a:lnT>
                      <a:noFill/>
                    </a:lnT>
                    <a:lnB>
                      <a:noFill/>
                    </a:lnB>
                  </a:tcPr>
                </a:tc>
                <a:tc gridSpan="3">
                  <a:txBody>
                    <a:bodyPr/>
                    <a:lstStyle/>
                    <a:p>
                      <a:pPr>
                        <a:spcAft>
                          <a:spcPts val="0"/>
                        </a:spcAft>
                      </a:pPr>
                      <a:r>
                        <a:rPr lang="en-US" sz="1000" dirty="0">
                          <a:latin typeface="Times New Roman"/>
                          <a:ea typeface="Times New Roman"/>
                        </a:rPr>
                        <a:t>10</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8"/>
                  </a:ext>
                </a:extLst>
              </a:tr>
              <a:tr h="394098">
                <a:tc>
                  <a:txBody>
                    <a:bodyPr/>
                    <a:lstStyle/>
                    <a:p>
                      <a:pPr>
                        <a:spcAft>
                          <a:spcPts val="0"/>
                        </a:spcAft>
                      </a:pPr>
                      <a:r>
                        <a:rPr lang="en-US" sz="1000" dirty="0">
                          <a:latin typeface="Times New Roman"/>
                          <a:ea typeface="Times New Roman"/>
                        </a:rPr>
                        <a:t>Eating / swallowing</a:t>
                      </a:r>
                      <a:endParaRPr lang="nb-NO" sz="1200" dirty="0">
                        <a:latin typeface="Times New Roman"/>
                        <a:ea typeface="Times New Roman"/>
                      </a:endParaRPr>
                    </a:p>
                  </a:txBody>
                  <a:tcPr marL="68580" marR="68580" marT="0" marB="0">
                    <a:lnL>
                      <a:noFill/>
                    </a:lnL>
                    <a:lnR>
                      <a:noFill/>
                    </a:lnR>
                    <a:lnT>
                      <a:noFill/>
                    </a:lnT>
                    <a:lnB>
                      <a:noFill/>
                    </a:lnB>
                  </a:tcPr>
                </a:tc>
                <a:tc gridSpan="2">
                  <a:txBody>
                    <a:bodyPr/>
                    <a:lstStyle/>
                    <a:p>
                      <a:pPr>
                        <a:spcAft>
                          <a:spcPts val="0"/>
                        </a:spcAft>
                      </a:pPr>
                      <a:r>
                        <a:rPr lang="en-US" sz="1000" dirty="0">
                          <a:latin typeface="Times New Roman"/>
                          <a:ea typeface="Times New Roman"/>
                        </a:rPr>
                        <a:t>4</a:t>
                      </a:r>
                      <a:endParaRPr lang="nb-NO" sz="1200" dirty="0">
                        <a:latin typeface="Times New Roman"/>
                        <a:ea typeface="Times New Roman"/>
                      </a:endParaRPr>
                    </a:p>
                  </a:txBody>
                  <a:tcPr marL="68580" marR="68580" marT="0" marB="0">
                    <a:lnL>
                      <a:noFill/>
                    </a:lnL>
                    <a:lnR>
                      <a:noFill/>
                    </a:lnR>
                    <a:lnT>
                      <a:noFill/>
                    </a:lnT>
                    <a:lnB>
                      <a:noFill/>
                    </a:lnB>
                  </a:tcPr>
                </a:tc>
                <a:tc hMerge="1">
                  <a:txBody>
                    <a:bodyPr/>
                    <a:lstStyle/>
                    <a:p>
                      <a:endParaRPr lang="nb-NO"/>
                    </a:p>
                  </a:txBody>
                  <a:tcPr/>
                </a:tc>
                <a:tc>
                  <a:txBody>
                    <a:bodyPr/>
                    <a:lstStyle/>
                    <a:p>
                      <a:pPr>
                        <a:spcAft>
                          <a:spcPts val="0"/>
                        </a:spcAft>
                      </a:pPr>
                      <a:r>
                        <a:rPr lang="en-US" sz="1000" dirty="0">
                          <a:latin typeface="Times New Roman"/>
                          <a:ea typeface="Times New Roman"/>
                        </a:rPr>
                        <a:t>0</a:t>
                      </a:r>
                      <a:endParaRPr lang="nb-NO" sz="1200" dirty="0">
                        <a:latin typeface="Times New Roman"/>
                        <a:ea typeface="Times New Roman"/>
                      </a:endParaRPr>
                    </a:p>
                  </a:txBody>
                  <a:tcPr marL="68580" marR="68580" marT="0" marB="0">
                    <a:lnL>
                      <a:noFill/>
                    </a:lnL>
                    <a:lnR>
                      <a:noFill/>
                    </a:lnR>
                    <a:lnT>
                      <a:noFill/>
                    </a:lnT>
                    <a:lnB>
                      <a:noFill/>
                    </a:lnB>
                  </a:tcPr>
                </a:tc>
                <a:tc>
                  <a:txBody>
                    <a:bodyPr/>
                    <a:lstStyle/>
                    <a:p>
                      <a:endParaRPr lang="nb-NO" dirty="0"/>
                    </a:p>
                  </a:txBody>
                  <a:tcPr marL="0" marR="0" marT="0" marB="0" anchor="ctr">
                    <a:lnL>
                      <a:noFill/>
                    </a:lnL>
                    <a:lnR>
                      <a:noFill/>
                    </a:lnR>
                    <a:lnT>
                      <a:noFill/>
                    </a:lnT>
                    <a:lnB>
                      <a:noFill/>
                    </a:lnB>
                  </a:tcPr>
                </a:tc>
                <a:extLst>
                  <a:ext uri="{0D108BD9-81ED-4DB2-BD59-A6C34878D82A}">
                    <a16:rowId xmlns:a16="http://schemas.microsoft.com/office/drawing/2014/main" val="10009"/>
                  </a:ext>
                </a:extLst>
              </a:tr>
            </a:tbl>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Allerede i 1994 sa 85 % at de opplevde ny muskelsvakhet- gjennomsnittlig ved  46 års alder.</a:t>
            </a:r>
          </a:p>
        </p:txBody>
      </p:sp>
      <p:sp>
        <p:nvSpPr>
          <p:cNvPr id="4" name="Plassholder for lysbildenummer 3"/>
          <p:cNvSpPr>
            <a:spLocks noGrp="1"/>
          </p:cNvSpPr>
          <p:nvPr>
            <p:ph type="sldNum" sz="quarter" idx="5"/>
          </p:nvPr>
        </p:nvSpPr>
        <p:spPr/>
        <p:txBody>
          <a:bodyPr/>
          <a:lstStyle/>
          <a:p>
            <a:fld id="{4D47F879-B95B-4AAD-BDF5-C91BB84BEB8F}" type="slidenum">
              <a:rPr lang="nb-NO" smtClean="0"/>
              <a:t>13</a:t>
            </a:fld>
            <a:endParaRPr lang="nb-NO" dirty="0"/>
          </a:p>
        </p:txBody>
      </p:sp>
    </p:spTree>
    <p:extLst>
      <p:ext uri="{BB962C8B-B14F-4D97-AF65-F5344CB8AC3E}">
        <p14:creationId xmlns:p14="http://schemas.microsoft.com/office/powerpoint/2010/main" val="209092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OBS_ 17 % var på langvarige rehabiliteringsopphold i Danmark eller Sverige</a:t>
            </a:r>
          </a:p>
        </p:txBody>
      </p:sp>
      <p:sp>
        <p:nvSpPr>
          <p:cNvPr id="4" name="Plassholder for lysbildenummer 3"/>
          <p:cNvSpPr>
            <a:spLocks noGrp="1"/>
          </p:cNvSpPr>
          <p:nvPr>
            <p:ph type="sldNum" sz="quarter" idx="10"/>
          </p:nvPr>
        </p:nvSpPr>
        <p:spPr/>
        <p:txBody>
          <a:bodyPr/>
          <a:lstStyle/>
          <a:p>
            <a:fld id="{12C1724B-7C33-4BBC-94CF-59AB823D35EF}" type="slidenum">
              <a:rPr lang="nb-NO" smtClean="0"/>
              <a:pPr/>
              <a:t>15</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1" dirty="0"/>
              <a:t>Ingen signifikant endring mht de nederste, også noe </a:t>
            </a:r>
            <a:r>
              <a:rPr lang="nb-NO" b="1" dirty="0" err="1"/>
              <a:t>bedring-</a:t>
            </a:r>
            <a:r>
              <a:rPr lang="nb-NO" b="1" dirty="0"/>
              <a:t> men obs </a:t>
            </a:r>
          </a:p>
          <a:p>
            <a:r>
              <a:rPr lang="nb-NO" b="1" dirty="0"/>
              <a:t>Smerter, kuldeintoleranse ,</a:t>
            </a:r>
            <a:r>
              <a:rPr lang="nb-NO" b="1" baseline="0" dirty="0"/>
              <a:t> søvnproblemer og </a:t>
            </a:r>
            <a:r>
              <a:rPr lang="nb-NO" b="1" baseline="0" dirty="0" err="1"/>
              <a:t>leamus</a:t>
            </a:r>
            <a:r>
              <a:rPr lang="nb-NO" b="1" baseline="0" dirty="0"/>
              <a:t> !!</a:t>
            </a:r>
          </a:p>
          <a:p>
            <a:r>
              <a:rPr lang="nb-NO" b="1" baseline="0" dirty="0"/>
              <a:t>Hhv 85, 74, 63 og 60 % sliter med dette. </a:t>
            </a:r>
            <a:br>
              <a:rPr lang="nb-NO" b="1" baseline="0" dirty="0"/>
            </a:br>
            <a:r>
              <a:rPr lang="nb-NO" b="1" baseline="0" dirty="0"/>
              <a:t>Dett er symptomer som kan behandles!!</a:t>
            </a:r>
            <a:br>
              <a:rPr lang="nb-NO" b="1" baseline="0" dirty="0"/>
            </a:br>
            <a:endParaRPr lang="nb-NO" b="1" dirty="0"/>
          </a:p>
        </p:txBody>
      </p:sp>
      <p:sp>
        <p:nvSpPr>
          <p:cNvPr id="4" name="Plassholder for lysbildenummer 3"/>
          <p:cNvSpPr>
            <a:spLocks noGrp="1"/>
          </p:cNvSpPr>
          <p:nvPr>
            <p:ph type="sldNum" sz="quarter" idx="10"/>
          </p:nvPr>
        </p:nvSpPr>
        <p:spPr/>
        <p:txBody>
          <a:bodyPr/>
          <a:lstStyle/>
          <a:p>
            <a:fld id="{12C1724B-7C33-4BBC-94CF-59AB823D35EF}" type="slidenum">
              <a:rPr lang="nb-NO" smtClean="0"/>
              <a:pPr/>
              <a:t>16</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C1724B-7C33-4BBC-94CF-59AB823D35EF}" type="slidenum">
              <a:rPr lang="nb-NO" smtClean="0"/>
              <a:pPr/>
              <a:t>17</a:t>
            </a:fld>
            <a:endParaRPr lang="nb-NO"/>
          </a:p>
        </p:txBody>
      </p:sp>
    </p:spTree>
    <p:extLst>
      <p:ext uri="{BB962C8B-B14F-4D97-AF65-F5344CB8AC3E}">
        <p14:creationId xmlns:p14="http://schemas.microsoft.com/office/powerpoint/2010/main" val="208432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C1724B-7C33-4BBC-94CF-59AB823D35EF}" type="slidenum">
              <a:rPr lang="nb-NO" smtClean="0"/>
              <a:pPr/>
              <a:t>18</a:t>
            </a:fld>
            <a:endParaRPr lang="nb-NO"/>
          </a:p>
        </p:txBody>
      </p:sp>
    </p:spTree>
    <p:extLst>
      <p:ext uri="{BB962C8B-B14F-4D97-AF65-F5344CB8AC3E}">
        <p14:creationId xmlns:p14="http://schemas.microsoft.com/office/powerpoint/2010/main" val="321198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Times New Roman" panose="02020603050405020304" pitchFamily="18" charset="0"/>
                <a:ea typeface="Calibri" panose="020F0502020204030204" pitchFamily="34" charset="0"/>
              </a:rPr>
              <a:t>Innføringen av poliovirusvaksiner i de industrialiserte landene fra 1955 førte til en kraftig reduksjon i poliomyelitt, og flertallet av individer som lever med </a:t>
            </a:r>
            <a:r>
              <a:rPr lang="nb-NO" sz="1800" dirty="0" err="1">
                <a:effectLst/>
                <a:latin typeface="Times New Roman" panose="02020603050405020304" pitchFamily="18" charset="0"/>
                <a:ea typeface="Calibri" panose="020F0502020204030204" pitchFamily="34" charset="0"/>
              </a:rPr>
              <a:t>seneffekter</a:t>
            </a:r>
            <a:r>
              <a:rPr lang="nb-NO" sz="1800" dirty="0">
                <a:effectLst/>
                <a:latin typeface="Times New Roman" panose="02020603050405020304" pitchFamily="18" charset="0"/>
                <a:ea typeface="Calibri" panose="020F0502020204030204" pitchFamily="34" charset="0"/>
              </a:rPr>
              <a:t> av poliomyelitt i vestlige land er middelaldrende til eldre [4]. Dette er imidlertid ikke situasjonen i resten av verden [3]. I tropiske og subtropiske regioner kan poliovirus overleve hele året, noe som fører til relativt konstante forekomster av virus i miljøet, og poliomyelitt opptrer da som en endemisk sykdom i motsetning til merkbare epidemier [5]. Vaksinasjon ble introdusert over hele verden som en del av nasjonale og WHO-ledete vaksinasjonsprogrammer og resulterte i en reduksjon på 99 % på verdensbasis, fra anslagsvis 350 000 - 400 000 tilfeller per år, til bare 396 nye poliotilfeller i perioden 2014–2017 [ 6, 7]. </a:t>
            </a:r>
            <a:endParaRPr lang="nb-NO" dirty="0"/>
          </a:p>
        </p:txBody>
      </p:sp>
      <p:sp>
        <p:nvSpPr>
          <p:cNvPr id="4" name="Plassholder for topptekst 3"/>
          <p:cNvSpPr>
            <a:spLocks noGrp="1"/>
          </p:cNvSpPr>
          <p:nvPr>
            <p:ph type="hdr" sz="quarter" idx="10"/>
          </p:nvPr>
        </p:nvSpPr>
        <p:spPr/>
        <p:txBody>
          <a:bodyPr/>
          <a:lstStyle/>
          <a:p>
            <a:r>
              <a:rPr lang="nb-NO"/>
              <a:t>Sunnaas sykehus HF</a:t>
            </a:r>
          </a:p>
        </p:txBody>
      </p:sp>
      <p:sp>
        <p:nvSpPr>
          <p:cNvPr id="5" name="Plassholder for lysbildenummer 4"/>
          <p:cNvSpPr>
            <a:spLocks noGrp="1"/>
          </p:cNvSpPr>
          <p:nvPr>
            <p:ph type="sldNum" sz="quarter" idx="11"/>
          </p:nvPr>
        </p:nvSpPr>
        <p:spPr/>
        <p:txBody>
          <a:bodyPr/>
          <a:lstStyle/>
          <a:p>
            <a:fld id="{4C1EE793-C490-48CF-A195-A8982C6FB6FB}" type="slidenum">
              <a:rPr lang="nb-NO" smtClean="0"/>
              <a:t>19</a:t>
            </a:fld>
            <a:endParaRPr lang="nb-NO"/>
          </a:p>
        </p:txBody>
      </p:sp>
    </p:spTree>
    <p:extLst>
      <p:ext uri="{BB962C8B-B14F-4D97-AF65-F5344CB8AC3E}">
        <p14:creationId xmlns:p14="http://schemas.microsoft.com/office/powerpoint/2010/main" val="248670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i="1" dirty="0"/>
              <a:t>Conclusions</a:t>
            </a:r>
            <a:endParaRPr lang="nb-NO" dirty="0"/>
          </a:p>
          <a:p>
            <a:r>
              <a:rPr lang="en-US" dirty="0"/>
              <a:t>The present study illustrates that the polio population today have more health problems and have an increased need of assistive devices, compared with twenty years ago. Our findings demonstrate a need of specialized health care for the polio patients who are growing older, and the importance of identifying specific subgroups with unmet health care needs. However, today’s old polio population still report surprisingly high general wellbeing, reflecting an adaptation to their disability. </a:t>
            </a:r>
            <a:endParaRPr lang="nb-NO" dirty="0"/>
          </a:p>
          <a:p>
            <a:r>
              <a:rPr lang="en-US" dirty="0"/>
              <a:t> </a:t>
            </a:r>
            <a:endParaRPr lang="nb-NO" dirty="0"/>
          </a:p>
          <a:p>
            <a:r>
              <a:rPr lang="en-US" dirty="0"/>
              <a:t>Polio survivors live with a lifelong disability, which often may have complicating factors that can be life threatening by misdiagnosis or incorrect treatment. They need regular evaluation and treatment to maintain function, and ensure the necessary health care.  We recommend that polio survivors are referred to regional centers for specialized examinations and treatment also in older age. </a:t>
            </a:r>
            <a:endParaRPr lang="nb-NO" dirty="0"/>
          </a:p>
          <a:p>
            <a:r>
              <a:rPr lang="en-US" dirty="0"/>
              <a:t> </a:t>
            </a:r>
            <a:endParaRPr lang="nb-NO" dirty="0"/>
          </a:p>
          <a:p>
            <a:endParaRPr lang="nb-NO" dirty="0"/>
          </a:p>
        </p:txBody>
      </p:sp>
      <p:sp>
        <p:nvSpPr>
          <p:cNvPr id="4" name="Plassholder for topptekst 3"/>
          <p:cNvSpPr>
            <a:spLocks noGrp="1"/>
          </p:cNvSpPr>
          <p:nvPr>
            <p:ph type="hdr" sz="quarter" idx="10"/>
          </p:nvPr>
        </p:nvSpPr>
        <p:spPr/>
        <p:txBody>
          <a:bodyPr/>
          <a:lstStyle/>
          <a:p>
            <a:r>
              <a:rPr lang="nb-NO"/>
              <a:t>Sunnaas sykehus HF</a:t>
            </a:r>
          </a:p>
        </p:txBody>
      </p:sp>
      <p:sp>
        <p:nvSpPr>
          <p:cNvPr id="5" name="Plassholder for lysbildenummer 4"/>
          <p:cNvSpPr>
            <a:spLocks noGrp="1"/>
          </p:cNvSpPr>
          <p:nvPr>
            <p:ph type="sldNum" sz="quarter" idx="11"/>
          </p:nvPr>
        </p:nvSpPr>
        <p:spPr/>
        <p:txBody>
          <a:bodyPr/>
          <a:lstStyle/>
          <a:p>
            <a:fld id="{4C1EE793-C490-48CF-A195-A8982C6FB6FB}" type="slidenum">
              <a:rPr lang="nb-NO" smtClean="0"/>
              <a:t>29</a:t>
            </a:fld>
            <a:endParaRPr lang="nb-NO"/>
          </a:p>
        </p:txBody>
      </p:sp>
    </p:spTree>
    <p:extLst>
      <p:ext uri="{BB962C8B-B14F-4D97-AF65-F5344CB8AC3E}">
        <p14:creationId xmlns:p14="http://schemas.microsoft.com/office/powerpoint/2010/main" val="346111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06488" y="812800"/>
            <a:ext cx="5343525" cy="4006850"/>
          </a:xfrm>
        </p:spPr>
      </p:sp>
      <p:sp>
        <p:nvSpPr>
          <p:cNvPr id="3" name="Plassholder for notater 2"/>
          <p:cNvSpPr>
            <a:spLocks noGrp="1"/>
          </p:cNvSpPr>
          <p:nvPr>
            <p:ph type="body" idx="1"/>
          </p:nvPr>
        </p:nvSpPr>
        <p:spPr/>
        <p:txBody>
          <a:bodyPr/>
          <a:lstStyle/>
          <a:p>
            <a:pPr marL="190532" indent="-190532">
              <a:buFont typeface="Arial" panose="020B0604020202020204" pitchFamily="34" charset="0"/>
              <a:buChar char="•"/>
            </a:pPr>
            <a:r>
              <a:rPr lang="nb-NO" dirty="0"/>
              <a:t>Jevnlig evaluering og behandling for å opprettholde funksjon og sørge for nødvendig helsehjelp</a:t>
            </a:r>
          </a:p>
          <a:p>
            <a:pPr marL="190532" indent="-190532">
              <a:buFont typeface="Arial" panose="020B0604020202020204" pitchFamily="34" charset="0"/>
              <a:buChar char="•"/>
            </a:pPr>
            <a:endParaRPr lang="nb-NO" dirty="0"/>
          </a:p>
          <a:p>
            <a:pPr marL="190532" indent="-190532">
              <a:buFont typeface="Arial" panose="020B0604020202020204" pitchFamily="34" charset="0"/>
              <a:buChar char="•"/>
            </a:pPr>
            <a:r>
              <a:rPr lang="nb-NO" dirty="0"/>
              <a:t>Polioskadde bør refereres  til regionale sentre for spesialiserte undersøkelser og behandling også i eldre alder</a:t>
            </a:r>
          </a:p>
          <a:p>
            <a:pPr marL="190532" indent="-190532">
              <a:buFont typeface="Arial" panose="020B0604020202020204" pitchFamily="34" charset="0"/>
              <a:buChar char="•"/>
            </a:pPr>
            <a:endParaRPr lang="nb-NO" dirty="0"/>
          </a:p>
          <a:p>
            <a:pPr marL="190532" indent="-190532" defTabSz="1016173" eaLnBrk="1" fontAlgn="auto" hangingPunct="1">
              <a:spcBef>
                <a:spcPts val="0"/>
              </a:spcBef>
              <a:spcAft>
                <a:spcPts val="0"/>
              </a:spcAft>
              <a:buClrTx/>
              <a:buSzTx/>
              <a:buFont typeface="Arial" panose="020B0604020202020204" pitchFamily="34" charset="0"/>
              <a:buChar char="•"/>
              <a:defRPr/>
            </a:pPr>
            <a:r>
              <a:rPr lang="nb-NO" dirty="0">
                <a:solidFill>
                  <a:srgbClr val="FF0000"/>
                </a:solidFill>
              </a:rPr>
              <a:t>Polioskaddes interesseorganisasjoner er viktige for å opprettholde polioskaddes helse, gjennom sitt</a:t>
            </a:r>
            <a:r>
              <a:rPr lang="nb-NO" baseline="0" dirty="0">
                <a:solidFill>
                  <a:srgbClr val="FF0000"/>
                </a:solidFill>
              </a:rPr>
              <a:t> nettverk, </a:t>
            </a:r>
            <a:r>
              <a:rPr lang="nb-NO" baseline="0" dirty="0" err="1">
                <a:solidFill>
                  <a:srgbClr val="FF0000"/>
                </a:solidFill>
              </a:rPr>
              <a:t>likemannsarbeide</a:t>
            </a:r>
            <a:r>
              <a:rPr lang="nb-NO" baseline="0" dirty="0">
                <a:solidFill>
                  <a:srgbClr val="FF0000"/>
                </a:solidFill>
              </a:rPr>
              <a:t> og kunnskapsspredning. En liten oppfordring -</a:t>
            </a:r>
            <a:r>
              <a:rPr lang="nb-NO" dirty="0">
                <a:solidFill>
                  <a:srgbClr val="FF0000"/>
                </a:solidFill>
              </a:rPr>
              <a:t> Ha særlig fokus på enslige kvinner.</a:t>
            </a:r>
          </a:p>
          <a:p>
            <a:endParaRPr lang="nb-NO" dirty="0"/>
          </a:p>
        </p:txBody>
      </p:sp>
      <p:sp>
        <p:nvSpPr>
          <p:cNvPr id="4" name="Plassholder for topptekst 3"/>
          <p:cNvSpPr>
            <a:spLocks noGrp="1"/>
          </p:cNvSpPr>
          <p:nvPr>
            <p:ph type="hdr" sz="quarter" idx="10"/>
          </p:nvPr>
        </p:nvSpPr>
        <p:spPr/>
        <p:txBody>
          <a:bodyPr/>
          <a:lstStyle/>
          <a:p>
            <a:r>
              <a:rPr lang="nb-NO"/>
              <a:t>Sunnaas sykehus HF</a:t>
            </a:r>
          </a:p>
        </p:txBody>
      </p:sp>
      <p:sp>
        <p:nvSpPr>
          <p:cNvPr id="5" name="Plassholder for lysbildenummer 4"/>
          <p:cNvSpPr>
            <a:spLocks noGrp="1"/>
          </p:cNvSpPr>
          <p:nvPr>
            <p:ph type="sldNum" sz="quarter" idx="11"/>
          </p:nvPr>
        </p:nvSpPr>
        <p:spPr/>
        <p:txBody>
          <a:bodyPr/>
          <a:lstStyle/>
          <a:p>
            <a:fld id="{4C1EE793-C490-48CF-A195-A8982C6FB6FB}" type="slidenum">
              <a:rPr lang="nb-NO" smtClean="0"/>
              <a:t>30</a:t>
            </a:fld>
            <a:endParaRPr lang="nb-NO"/>
          </a:p>
        </p:txBody>
      </p:sp>
    </p:spTree>
    <p:extLst>
      <p:ext uri="{BB962C8B-B14F-4D97-AF65-F5344CB8AC3E}">
        <p14:creationId xmlns:p14="http://schemas.microsoft.com/office/powerpoint/2010/main" val="17192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791D1B8-B076-4086-8DF6-6772CF01645F}" type="slidenum">
              <a:rPr lang="nb-NO" smtClean="0"/>
              <a:t>31</a:t>
            </a:fld>
            <a:endParaRPr lang="nb-NO"/>
          </a:p>
        </p:txBody>
      </p:sp>
    </p:spTree>
    <p:extLst>
      <p:ext uri="{BB962C8B-B14F-4D97-AF65-F5344CB8AC3E}">
        <p14:creationId xmlns:p14="http://schemas.microsoft.com/office/powerpoint/2010/main" val="33957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791D1B8-B076-4086-8DF6-6772CF01645F}" type="slidenum">
              <a:rPr lang="nb-NO" smtClean="0"/>
              <a:t>3</a:t>
            </a:fld>
            <a:endParaRPr lang="nb-NO"/>
          </a:p>
        </p:txBody>
      </p:sp>
      <p:sp>
        <p:nvSpPr>
          <p:cNvPr id="6" name="TekstSylinder 5">
            <a:extLst>
              <a:ext uri="{FF2B5EF4-FFF2-40B4-BE49-F238E27FC236}">
                <a16:creationId xmlns:a16="http://schemas.microsoft.com/office/drawing/2014/main" id="{A8A70EE2-EEF0-49DF-8B19-1CA5C6DC7527}"/>
              </a:ext>
            </a:extLst>
          </p:cNvPr>
          <p:cNvSpPr txBox="1"/>
          <p:nvPr/>
        </p:nvSpPr>
        <p:spPr>
          <a:xfrm>
            <a:off x="1714500" y="4404918"/>
            <a:ext cx="3429000" cy="369332"/>
          </a:xfrm>
          <a:prstGeom prst="rect">
            <a:avLst/>
          </a:prstGeom>
          <a:noFill/>
        </p:spPr>
        <p:txBody>
          <a:bodyPr wrap="square">
            <a:spAutoFit/>
          </a:bodyPr>
          <a:lstStyle/>
          <a:p>
            <a:r>
              <a:rPr lang="nb-NO" sz="1800" b="1"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Polio hos innfødte nordmenn</a:t>
            </a:r>
            <a:endParaRPr lang="nb-NO" dirty="0"/>
          </a:p>
        </p:txBody>
      </p:sp>
    </p:spTree>
    <p:extLst>
      <p:ext uri="{BB962C8B-B14F-4D97-AF65-F5344CB8AC3E}">
        <p14:creationId xmlns:p14="http://schemas.microsoft.com/office/powerpoint/2010/main" val="265995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dirty="0"/>
              <a:t> Vår studie er som sagt en oppfølging , en 20 års etterundersøkelse</a:t>
            </a:r>
            <a:r>
              <a:rPr lang="nb-NO" baseline="0" dirty="0"/>
              <a:t> - </a:t>
            </a:r>
            <a:r>
              <a:rPr lang="nb-NO" dirty="0"/>
              <a:t>av en tidligere studie utført av Steinar </a:t>
            </a:r>
            <a:r>
              <a:rPr lang="nb-NO" dirty="0" err="1"/>
              <a:t>Øyhaugen</a:t>
            </a:r>
            <a:r>
              <a:rPr lang="nb-NO" dirty="0"/>
              <a:t> og Bjørn Lobben.</a:t>
            </a:r>
          </a:p>
          <a:p>
            <a:endParaRPr lang="nb-NO" dirty="0"/>
          </a:p>
          <a:p>
            <a:r>
              <a:rPr lang="nb-NO" dirty="0"/>
              <a:t>Unikt i verden.</a:t>
            </a:r>
          </a:p>
          <a:p>
            <a:r>
              <a:rPr lang="nb-NO" dirty="0"/>
              <a:t>To tidligere</a:t>
            </a:r>
            <a:r>
              <a:rPr lang="nb-NO" baseline="0" dirty="0"/>
              <a:t> store studier;</a:t>
            </a:r>
          </a:p>
          <a:p>
            <a:endParaRPr lang="nb-NO" baseline="0" dirty="0"/>
          </a:p>
          <a:p>
            <a:pPr lvl="0"/>
            <a:r>
              <a:rPr lang="nb-NO" sz="1200" kern="1200" dirty="0">
                <a:solidFill>
                  <a:schemeClr val="tx1"/>
                </a:solidFill>
                <a:effectLst/>
                <a:latin typeface="+mn-lt"/>
                <a:ea typeface="+mn-ea"/>
                <a:cs typeface="+mn-cs"/>
              </a:rPr>
              <a:t>Tone Alm Andreassen, 1987–1988: </a:t>
            </a:r>
            <a:r>
              <a:rPr lang="nb-NO" sz="1200" i="1" kern="1200" dirty="0">
                <a:solidFill>
                  <a:schemeClr val="tx1"/>
                </a:solidFill>
                <a:effectLst/>
                <a:latin typeface="+mn-lt"/>
                <a:ea typeface="+mn-ea"/>
                <a:cs typeface="+mn-cs"/>
              </a:rPr>
              <a:t>Rapport om </a:t>
            </a:r>
            <a:r>
              <a:rPr lang="nb-NO" sz="1200" i="1" kern="1200" dirty="0" err="1">
                <a:solidFill>
                  <a:schemeClr val="tx1"/>
                </a:solidFill>
                <a:effectLst/>
                <a:latin typeface="+mn-lt"/>
                <a:ea typeface="+mn-ea"/>
                <a:cs typeface="+mn-cs"/>
              </a:rPr>
              <a:t>senfølger</a:t>
            </a:r>
            <a:r>
              <a:rPr lang="nb-NO" sz="1200" i="1" kern="1200" dirty="0">
                <a:solidFill>
                  <a:schemeClr val="tx1"/>
                </a:solidFill>
                <a:effectLst/>
                <a:latin typeface="+mn-lt"/>
                <a:ea typeface="+mn-ea"/>
                <a:cs typeface="+mn-cs"/>
              </a:rPr>
              <a:t> etter polio, for Norges Handikapforbund (NHF). 1003 personer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Frank Lønneberg, 1993: Late </a:t>
            </a:r>
            <a:r>
              <a:rPr lang="nb-NO" sz="1200" i="1" kern="1200" dirty="0" err="1">
                <a:solidFill>
                  <a:schemeClr val="tx1"/>
                </a:solidFill>
                <a:effectLst/>
                <a:latin typeface="+mn-lt"/>
                <a:ea typeface="+mn-ea"/>
                <a:cs typeface="+mn-cs"/>
              </a:rPr>
              <a:t>Onset</a:t>
            </a:r>
            <a:r>
              <a:rPr lang="nb-NO" sz="1200" i="1" kern="1200" dirty="0">
                <a:solidFill>
                  <a:schemeClr val="tx1"/>
                </a:solidFill>
                <a:effectLst/>
                <a:latin typeface="+mn-lt"/>
                <a:ea typeface="+mn-ea"/>
                <a:cs typeface="+mn-cs"/>
              </a:rPr>
              <a:t> Polio </a:t>
            </a:r>
            <a:r>
              <a:rPr lang="nb-NO" sz="1200" i="1" kern="1200" dirty="0" err="1">
                <a:solidFill>
                  <a:schemeClr val="tx1"/>
                </a:solidFill>
                <a:effectLst/>
                <a:latin typeface="+mn-lt"/>
                <a:ea typeface="+mn-ea"/>
                <a:cs typeface="+mn-cs"/>
              </a:rPr>
              <a:t>Sequelae</a:t>
            </a:r>
            <a:r>
              <a:rPr lang="nb-NO" sz="1200" i="1" kern="1200" dirty="0">
                <a:solidFill>
                  <a:schemeClr val="tx1"/>
                </a:solidFill>
                <a:effectLst/>
                <a:latin typeface="+mn-lt"/>
                <a:ea typeface="+mn-ea"/>
                <a:cs typeface="+mn-cs"/>
              </a:rPr>
              <a:t> in </a:t>
            </a:r>
            <a:r>
              <a:rPr lang="nb-NO" sz="1200" i="1" kern="1200" dirty="0" err="1">
                <a:solidFill>
                  <a:schemeClr val="tx1"/>
                </a:solidFill>
                <a:effectLst/>
                <a:latin typeface="+mn-lt"/>
                <a:ea typeface="+mn-ea"/>
                <a:cs typeface="+mn-cs"/>
              </a:rPr>
              <a:t>Denmark</a:t>
            </a:r>
            <a:r>
              <a:rPr lang="nb-NO" sz="1200" i="1" kern="1200" dirty="0">
                <a:solidFill>
                  <a:schemeClr val="tx1"/>
                </a:solidFill>
                <a:effectLst/>
                <a:latin typeface="+mn-lt"/>
                <a:ea typeface="+mn-ea"/>
                <a:cs typeface="+mn-cs"/>
              </a:rPr>
              <a:t>. 3607 polio </a:t>
            </a:r>
            <a:r>
              <a:rPr lang="nb-NO" sz="1200" i="1" kern="1200" dirty="0" err="1">
                <a:solidFill>
                  <a:schemeClr val="tx1"/>
                </a:solidFill>
                <a:effectLst/>
                <a:latin typeface="+mn-lt"/>
                <a:ea typeface="+mn-ea"/>
                <a:cs typeface="+mn-cs"/>
              </a:rPr>
              <a:t>survivors</a:t>
            </a:r>
            <a:r>
              <a:rPr lang="nb-NO" sz="1200" i="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a:p>
            <a:r>
              <a:rPr lang="nb-NO" dirty="0"/>
              <a:t>I 1994 gjennomførte </a:t>
            </a:r>
            <a:r>
              <a:rPr lang="nb-NO" dirty="0">
                <a:solidFill>
                  <a:srgbClr val="FFFF00"/>
                </a:solidFill>
              </a:rPr>
              <a:t>Landsforeningen for polioskadde, LFPS, i samarbeid med Sunnaas sykehus, en stor oppfølgingsstudie av polioskadde; ”Polioundersøkelsen LFPS 1994” (Lobben og </a:t>
            </a:r>
            <a:r>
              <a:rPr lang="nb-NO" dirty="0" err="1">
                <a:solidFill>
                  <a:srgbClr val="FFFF00"/>
                </a:solidFill>
              </a:rPr>
              <a:t>Øyhaugen</a:t>
            </a:r>
            <a:r>
              <a:rPr lang="nb-NO" dirty="0">
                <a:solidFill>
                  <a:srgbClr val="FFFF00"/>
                </a:solidFill>
              </a:rPr>
              <a:t> 1995). </a:t>
            </a:r>
          </a:p>
          <a:p>
            <a:endParaRPr lang="nb-NO" dirty="0">
              <a:solidFill>
                <a:srgbClr val="FFFF00"/>
              </a:solidFill>
            </a:endParaRPr>
          </a:p>
          <a:p>
            <a:r>
              <a:rPr lang="nb-NO" dirty="0"/>
              <a:t>Hensikten med undersøkelsen var den gang  (som nå) blant annet å kartlegge og dokumentere norske polioskaddes medisinske og sosiale situasjon, i tillegg til psykososiale behov. </a:t>
            </a:r>
          </a:p>
          <a:p>
            <a:endParaRPr lang="nb-NO" dirty="0"/>
          </a:p>
          <a:p>
            <a:r>
              <a:rPr lang="nb-NO" dirty="0"/>
              <a:t>Spesielt var det et ønske om å dokumentere behov for Sydenopphold.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Vi vil ta utgangspunkt i spørsmål i LFPS polioundersøkelse 1994, og vil gjøre en spørreundersøkelse mest mulig lik studien for 20 år siden.  Noen spørsmål vil bli justert i lys av ny kunnskap, der vi kan sammenlikne med andre diagnosegrupper eller normalbefolkningen. </a:t>
            </a:r>
          </a:p>
          <a:p>
            <a:endParaRPr lang="nb-NO" dirty="0"/>
          </a:p>
          <a:p>
            <a:endParaRPr lang="nb-NO" dirty="0"/>
          </a:p>
        </p:txBody>
      </p:sp>
      <p:sp>
        <p:nvSpPr>
          <p:cNvPr id="4" name="Plassholder for lysbildenummer 3"/>
          <p:cNvSpPr>
            <a:spLocks noGrp="1"/>
          </p:cNvSpPr>
          <p:nvPr>
            <p:ph type="sldNum" sz="quarter" idx="10"/>
          </p:nvPr>
        </p:nvSpPr>
        <p:spPr/>
        <p:txBody>
          <a:bodyPr/>
          <a:lstStyle/>
          <a:p>
            <a:fld id="{4D47F879-B95B-4AAD-BDF5-C91BB84BEB8F}" type="slidenum">
              <a:rPr lang="nb-NO" smtClean="0"/>
              <a:t>4</a:t>
            </a:fld>
            <a:endParaRPr lang="nb-NO" dirty="0"/>
          </a:p>
        </p:txBody>
      </p:sp>
    </p:spTree>
    <p:extLst>
      <p:ext uri="{BB962C8B-B14F-4D97-AF65-F5344CB8AC3E}">
        <p14:creationId xmlns:p14="http://schemas.microsoft.com/office/powerpoint/2010/main" val="180813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22338" y="744538"/>
            <a:ext cx="3695700" cy="2771775"/>
          </a:xfrm>
        </p:spPr>
      </p:sp>
      <p:sp>
        <p:nvSpPr>
          <p:cNvPr id="3" name="Plassholder for notater 2"/>
          <p:cNvSpPr>
            <a:spLocks noGrp="1"/>
          </p:cNvSpPr>
          <p:nvPr>
            <p:ph type="body" idx="1"/>
          </p:nvPr>
        </p:nvSpPr>
        <p:spPr>
          <a:xfrm>
            <a:off x="679768" y="3819967"/>
            <a:ext cx="5438140" cy="5362174"/>
          </a:xfrm>
        </p:spPr>
        <p:txBody>
          <a:bodyPr>
            <a:normAutofit/>
          </a:bodyPr>
          <a:lstStyle/>
          <a:p>
            <a:pPr defTabSz="866498">
              <a:defRPr/>
            </a:pPr>
            <a:r>
              <a:rPr lang="en-US" sz="1300" dirty="0" err="1"/>
              <a:t>Takk</a:t>
            </a:r>
            <a:r>
              <a:rPr lang="en-US" sz="1300" dirty="0"/>
              <a:t> for at </a:t>
            </a:r>
            <a:r>
              <a:rPr lang="en-US" sz="1300" dirty="0" err="1"/>
              <a:t>jeg</a:t>
            </a:r>
            <a:r>
              <a:rPr lang="en-US" sz="1300" dirty="0"/>
              <a:t> </a:t>
            </a:r>
            <a:r>
              <a:rPr lang="en-US" sz="1300" dirty="0" err="1"/>
              <a:t>fikk</a:t>
            </a:r>
            <a:r>
              <a:rPr lang="en-US" sz="1300" dirty="0"/>
              <a:t> </a:t>
            </a:r>
            <a:r>
              <a:rPr lang="en-US" sz="1300" dirty="0" err="1"/>
              <a:t>komme</a:t>
            </a:r>
            <a:r>
              <a:rPr lang="en-US" sz="1300" dirty="0"/>
              <a:t>.</a:t>
            </a:r>
          </a:p>
          <a:p>
            <a:pPr defTabSz="866498">
              <a:defRPr/>
            </a:pPr>
            <a:endParaRPr lang="en-US" sz="1300" dirty="0"/>
          </a:p>
          <a:p>
            <a:pPr defTabSz="866498">
              <a:defRPr/>
            </a:pPr>
            <a:r>
              <a:rPr lang="en-US" sz="1300" dirty="0"/>
              <a:t>Mitt </a:t>
            </a:r>
            <a:r>
              <a:rPr lang="en-US" sz="1300" dirty="0" err="1"/>
              <a:t>navn</a:t>
            </a:r>
            <a:r>
              <a:rPr lang="en-US" sz="1300" dirty="0"/>
              <a:t> </a:t>
            </a:r>
            <a:r>
              <a:rPr lang="en-US" sz="1300" dirty="0" err="1"/>
              <a:t>er</a:t>
            </a:r>
            <a:r>
              <a:rPr lang="en-US" sz="1300" dirty="0"/>
              <a:t> Lillian Festvåg, </a:t>
            </a:r>
            <a:r>
              <a:rPr lang="en-US" sz="1300" dirty="0" err="1"/>
              <a:t>utdannet</a:t>
            </a:r>
            <a:r>
              <a:rPr lang="en-US" sz="1300" dirty="0"/>
              <a:t> </a:t>
            </a:r>
            <a:r>
              <a:rPr lang="en-US" sz="1300" dirty="0" err="1"/>
              <a:t>fysioterapeut</a:t>
            </a:r>
            <a:r>
              <a:rPr lang="en-US" sz="1300" dirty="0"/>
              <a:t> </a:t>
            </a:r>
            <a:r>
              <a:rPr lang="en-US" sz="1300" dirty="0" err="1"/>
              <a:t>og</a:t>
            </a:r>
            <a:r>
              <a:rPr lang="en-US" sz="1300" dirty="0"/>
              <a:t> </a:t>
            </a:r>
            <a:r>
              <a:rPr lang="en-US" sz="1300" dirty="0" err="1"/>
              <a:t>selv</a:t>
            </a:r>
            <a:r>
              <a:rPr lang="en-US" sz="1300" dirty="0"/>
              <a:t> </a:t>
            </a:r>
            <a:r>
              <a:rPr lang="en-US" sz="1300" dirty="0" err="1"/>
              <a:t>polioskadd</a:t>
            </a:r>
            <a:r>
              <a:rPr lang="en-US" sz="1300" dirty="0"/>
              <a:t>. </a:t>
            </a:r>
            <a:br>
              <a:rPr lang="en-US" sz="1300" dirty="0"/>
            </a:br>
            <a:r>
              <a:rPr lang="en-US" sz="1300" dirty="0" err="1"/>
              <a:t>Hovedsakelig</a:t>
            </a:r>
            <a:r>
              <a:rPr lang="en-US" sz="1300" dirty="0"/>
              <a:t> </a:t>
            </a:r>
            <a:r>
              <a:rPr lang="en-US" sz="1300" dirty="0" err="1"/>
              <a:t>arbeidserfaring</a:t>
            </a:r>
            <a:r>
              <a:rPr lang="en-US" sz="1300" dirty="0"/>
              <a:t> </a:t>
            </a:r>
            <a:r>
              <a:rPr lang="en-US" sz="1300" dirty="0" err="1"/>
              <a:t>fra</a:t>
            </a:r>
            <a:r>
              <a:rPr lang="en-US" sz="1300" dirty="0"/>
              <a:t> </a:t>
            </a:r>
            <a:r>
              <a:rPr lang="en-US" sz="1300" dirty="0" err="1"/>
              <a:t>Sunnaas</a:t>
            </a:r>
            <a:r>
              <a:rPr lang="en-US" sz="1300" dirty="0"/>
              <a:t> </a:t>
            </a:r>
            <a:r>
              <a:rPr lang="en-US" sz="1300" dirty="0" err="1"/>
              <a:t>sykehus</a:t>
            </a:r>
            <a:r>
              <a:rPr lang="en-US" sz="1300" dirty="0"/>
              <a:t>,</a:t>
            </a:r>
          </a:p>
          <a:p>
            <a:pPr defTabSz="866498">
              <a:defRPr/>
            </a:pPr>
            <a:r>
              <a:rPr lang="en-US" sz="1300" dirty="0" err="1"/>
              <a:t>Nevrologisks</a:t>
            </a:r>
            <a:r>
              <a:rPr lang="en-US" sz="1300" dirty="0"/>
              <a:t> </a:t>
            </a:r>
            <a:r>
              <a:rPr lang="en-US" sz="1300" dirty="0" err="1"/>
              <a:t>rehabilitering</a:t>
            </a:r>
            <a:r>
              <a:rPr lang="en-US" sz="1300" dirty="0"/>
              <a:t>, </a:t>
            </a:r>
            <a:r>
              <a:rPr lang="en-US" sz="1300" dirty="0" err="1"/>
              <a:t>forskningsavdelingen</a:t>
            </a:r>
            <a:r>
              <a:rPr lang="en-US" sz="1300" dirty="0"/>
              <a:t> –</a:t>
            </a:r>
          </a:p>
          <a:p>
            <a:pPr defTabSz="866498">
              <a:defRPr/>
            </a:pPr>
            <a:r>
              <a:rPr lang="en-US" sz="1300" dirty="0"/>
              <a:t> </a:t>
            </a:r>
            <a:r>
              <a:rPr lang="en-US" sz="1300" dirty="0" err="1"/>
              <a:t>og</a:t>
            </a:r>
            <a:r>
              <a:rPr lang="en-US" sz="1300" dirty="0"/>
              <a:t> </a:t>
            </a:r>
            <a:r>
              <a:rPr lang="en-US" sz="1300" dirty="0" err="1"/>
              <a:t>er</a:t>
            </a:r>
            <a:r>
              <a:rPr lang="en-US" sz="1300" dirty="0"/>
              <a:t> </a:t>
            </a:r>
            <a:r>
              <a:rPr lang="en-US" sz="1300" dirty="0" err="1"/>
              <a:t>prosjektleder</a:t>
            </a:r>
            <a:r>
              <a:rPr lang="en-US" sz="1300" dirty="0"/>
              <a:t> for </a:t>
            </a:r>
          </a:p>
          <a:p>
            <a:pPr defTabSz="866498">
              <a:defRPr/>
            </a:pPr>
            <a:r>
              <a:rPr lang="en-US" sz="1300" dirty="0" err="1"/>
              <a:t>Landsforeningen</a:t>
            </a:r>
            <a:r>
              <a:rPr lang="en-US" sz="1300" dirty="0"/>
              <a:t> for </a:t>
            </a:r>
            <a:r>
              <a:rPr lang="en-US" sz="1300" dirty="0" err="1"/>
              <a:t>polioskaddes</a:t>
            </a:r>
            <a:r>
              <a:rPr lang="en-US" sz="1300" dirty="0"/>
              <a:t> </a:t>
            </a:r>
            <a:r>
              <a:rPr lang="en-US" sz="1300" dirty="0" err="1"/>
              <a:t>nye</a:t>
            </a:r>
            <a:r>
              <a:rPr lang="en-US" sz="1300" dirty="0"/>
              <a:t> store </a:t>
            </a:r>
            <a:r>
              <a:rPr lang="en-US" sz="1300" dirty="0" err="1"/>
              <a:t>satsning</a:t>
            </a:r>
            <a:r>
              <a:rPr lang="en-US" sz="1300" dirty="0"/>
              <a:t>, en 20- </a:t>
            </a:r>
            <a:r>
              <a:rPr lang="en-US" sz="1300" dirty="0" err="1"/>
              <a:t>års</a:t>
            </a:r>
            <a:r>
              <a:rPr lang="en-US" sz="1300" dirty="0"/>
              <a:t> </a:t>
            </a:r>
            <a:r>
              <a:rPr lang="en-US" sz="1300" dirty="0" err="1"/>
              <a:t>etterundersøkelse</a:t>
            </a:r>
            <a:r>
              <a:rPr lang="en-US" sz="1300" dirty="0"/>
              <a:t> </a:t>
            </a:r>
            <a:r>
              <a:rPr lang="en-US" sz="1300" dirty="0" err="1"/>
              <a:t>av</a:t>
            </a:r>
            <a:r>
              <a:rPr lang="en-US" sz="1300" dirty="0"/>
              <a:t>  </a:t>
            </a:r>
            <a:r>
              <a:rPr lang="en-US" sz="1300" dirty="0" err="1"/>
              <a:t>norske</a:t>
            </a:r>
            <a:r>
              <a:rPr lang="en-US" sz="1300" dirty="0"/>
              <a:t> </a:t>
            </a:r>
            <a:r>
              <a:rPr lang="en-US" sz="1300" dirty="0" err="1"/>
              <a:t>polioskaddes</a:t>
            </a:r>
            <a:r>
              <a:rPr lang="en-US" sz="1300" dirty="0"/>
              <a:t> </a:t>
            </a:r>
            <a:r>
              <a:rPr lang="en-US" sz="1300" dirty="0" err="1"/>
              <a:t>helse</a:t>
            </a:r>
            <a:r>
              <a:rPr lang="en-US" sz="1300" dirty="0"/>
              <a:t> </a:t>
            </a:r>
            <a:r>
              <a:rPr lang="en-US" sz="1300" dirty="0" err="1"/>
              <a:t>og</a:t>
            </a:r>
            <a:r>
              <a:rPr lang="en-US" sz="1300" dirty="0"/>
              <a:t> </a:t>
            </a:r>
            <a:r>
              <a:rPr lang="en-US" sz="1300" dirty="0" err="1"/>
              <a:t>livsvilkår</a:t>
            </a:r>
            <a:r>
              <a:rPr lang="en-US" sz="1300" dirty="0"/>
              <a:t>.</a:t>
            </a:r>
          </a:p>
          <a:p>
            <a:pPr defTabSz="866498">
              <a:defRPr/>
            </a:pPr>
            <a:endParaRPr lang="en-US" sz="1300" dirty="0"/>
          </a:p>
          <a:p>
            <a:pPr lvl="0"/>
            <a:r>
              <a:rPr lang="en-US" sz="1300" dirty="0" err="1"/>
              <a:t>Detter</a:t>
            </a:r>
            <a:r>
              <a:rPr lang="en-US" sz="1300" dirty="0"/>
              <a:t> </a:t>
            </a:r>
            <a:r>
              <a:rPr lang="en-US" sz="1300" dirty="0" err="1"/>
              <a:t>arbeidet</a:t>
            </a:r>
            <a:r>
              <a:rPr lang="en-US" sz="1300" dirty="0"/>
              <a:t> </a:t>
            </a:r>
            <a:r>
              <a:rPr lang="en-US" sz="1300" dirty="0" err="1"/>
              <a:t>er</a:t>
            </a:r>
            <a:r>
              <a:rPr lang="en-US" sz="1300" dirty="0"/>
              <a:t> et </a:t>
            </a:r>
            <a:r>
              <a:rPr lang="en-US" sz="1300" dirty="0" err="1"/>
              <a:t>samarbeide</a:t>
            </a:r>
            <a:r>
              <a:rPr lang="en-US" sz="1300" dirty="0"/>
              <a:t> </a:t>
            </a:r>
            <a:r>
              <a:rPr lang="en-US" sz="1300" dirty="0" err="1"/>
              <a:t>mellom</a:t>
            </a:r>
            <a:r>
              <a:rPr lang="en-US" sz="1300" dirty="0"/>
              <a:t> LFPS, </a:t>
            </a:r>
            <a:r>
              <a:rPr lang="en-US" sz="1300" dirty="0" err="1"/>
              <a:t>Sunnaas</a:t>
            </a:r>
            <a:r>
              <a:rPr lang="en-US" sz="1300" dirty="0"/>
              <a:t> </a:t>
            </a:r>
            <a:r>
              <a:rPr lang="en-US" sz="1300" dirty="0" err="1"/>
              <a:t>sykehus</a:t>
            </a:r>
            <a:r>
              <a:rPr lang="en-US" sz="1300" dirty="0"/>
              <a:t> </a:t>
            </a:r>
            <a:r>
              <a:rPr lang="en-US" sz="1300" dirty="0" err="1"/>
              <a:t>og</a:t>
            </a:r>
            <a:r>
              <a:rPr lang="en-US" sz="1300" dirty="0"/>
              <a:t> TNS Gallup. Fra LFPS: Stein Johnsen, </a:t>
            </a:r>
            <a:r>
              <a:rPr lang="en-US" sz="1300" dirty="0" err="1"/>
              <a:t>Geir</a:t>
            </a:r>
            <a:r>
              <a:rPr lang="en-US" sz="1300" dirty="0"/>
              <a:t> </a:t>
            </a:r>
            <a:r>
              <a:rPr lang="en-US" sz="1300" dirty="0" err="1"/>
              <a:t>Strømsholm</a:t>
            </a:r>
            <a:r>
              <a:rPr lang="en-US" sz="1300" dirty="0"/>
              <a:t> </a:t>
            </a:r>
            <a:r>
              <a:rPr lang="en-US" sz="1300" dirty="0" err="1"/>
              <a:t>og</a:t>
            </a:r>
            <a:r>
              <a:rPr lang="en-US" sz="1300" dirty="0"/>
              <a:t> </a:t>
            </a:r>
            <a:r>
              <a:rPr lang="en-US" sz="1300" dirty="0" err="1"/>
              <a:t>Ragnhild</a:t>
            </a:r>
            <a:r>
              <a:rPr lang="en-US" sz="1300" dirty="0"/>
              <a:t> S </a:t>
            </a:r>
            <a:r>
              <a:rPr lang="en-US" sz="1300" dirty="0" err="1"/>
              <a:t>Hartviksen</a:t>
            </a:r>
            <a:r>
              <a:rPr lang="en-US" sz="1300" dirty="0"/>
              <a:t>.</a:t>
            </a:r>
          </a:p>
          <a:p>
            <a:pPr lvl="0"/>
            <a:r>
              <a:rPr lang="en-US" sz="1300" dirty="0"/>
              <a:t>Fra </a:t>
            </a:r>
            <a:r>
              <a:rPr lang="en-US" sz="1300" dirty="0" err="1"/>
              <a:t>Sunnaa</a:t>
            </a:r>
            <a:r>
              <a:rPr lang="en-US" sz="1300" dirty="0"/>
              <a:t>  - </a:t>
            </a:r>
            <a:r>
              <a:rPr lang="en-US" sz="1300" dirty="0" err="1"/>
              <a:t>seniorforskerne</a:t>
            </a:r>
            <a:r>
              <a:rPr lang="en-US" sz="1300" dirty="0"/>
              <a:t> Anne Kristine </a:t>
            </a:r>
            <a:r>
              <a:rPr lang="en-US" sz="1300" dirty="0" err="1"/>
              <a:t>Schanke</a:t>
            </a:r>
            <a:r>
              <a:rPr lang="en-US" sz="1300" dirty="0"/>
              <a:t> </a:t>
            </a:r>
            <a:r>
              <a:rPr lang="en-US" sz="1300" dirty="0" err="1"/>
              <a:t>og</a:t>
            </a:r>
            <a:r>
              <a:rPr lang="en-US" sz="1300" dirty="0"/>
              <a:t> Johan  </a:t>
            </a:r>
            <a:r>
              <a:rPr lang="en-US" sz="1300" dirty="0" err="1"/>
              <a:t>Kvaalvik</a:t>
            </a:r>
            <a:r>
              <a:rPr lang="en-US" sz="1300" dirty="0"/>
              <a:t> </a:t>
            </a:r>
            <a:r>
              <a:rPr lang="en-US" sz="1300" dirty="0" err="1"/>
              <a:t>Stanghelle</a:t>
            </a:r>
            <a:r>
              <a:rPr lang="en-US" sz="1300" dirty="0"/>
              <a:t>.</a:t>
            </a:r>
          </a:p>
          <a:p>
            <a:pPr lvl="0"/>
            <a:endParaRPr lang="en-US" sz="1300" dirty="0"/>
          </a:p>
          <a:p>
            <a:pPr lvl="0"/>
            <a:r>
              <a:rPr lang="en-US" sz="1300" dirty="0" err="1"/>
              <a:t>Det</a:t>
            </a:r>
            <a:r>
              <a:rPr lang="en-US" sz="1300" dirty="0"/>
              <a:t> </a:t>
            </a:r>
            <a:r>
              <a:rPr lang="en-US" sz="1300" dirty="0" err="1"/>
              <a:t>har</a:t>
            </a:r>
            <a:r>
              <a:rPr lang="en-US" sz="1300" dirty="0"/>
              <a:t> </a:t>
            </a:r>
            <a:r>
              <a:rPr lang="en-US" sz="1300" dirty="0" err="1"/>
              <a:t>tidligere</a:t>
            </a:r>
            <a:r>
              <a:rPr lang="en-US" sz="1300" dirty="0"/>
              <a:t> </a:t>
            </a:r>
            <a:r>
              <a:rPr lang="en-US" sz="1300" dirty="0" err="1"/>
              <a:t>vært</a:t>
            </a:r>
            <a:r>
              <a:rPr lang="en-US" sz="1300" dirty="0"/>
              <a:t> </a:t>
            </a:r>
            <a:r>
              <a:rPr lang="en-US" sz="1300" dirty="0" err="1"/>
              <a:t>gjennomført</a:t>
            </a:r>
            <a:r>
              <a:rPr lang="en-US" sz="1300" dirty="0"/>
              <a:t> to </a:t>
            </a:r>
            <a:r>
              <a:rPr lang="en-US" sz="1300" dirty="0" err="1"/>
              <a:t>landsomfattende</a:t>
            </a:r>
            <a:r>
              <a:rPr lang="en-US" sz="1300" dirty="0"/>
              <a:t> </a:t>
            </a:r>
            <a:r>
              <a:rPr lang="en-US" sz="1300" dirty="0" err="1"/>
              <a:t>undersøkelser</a:t>
            </a:r>
            <a:r>
              <a:rPr lang="en-US" sz="1300" dirty="0"/>
              <a:t> </a:t>
            </a:r>
            <a:r>
              <a:rPr lang="en-US" sz="1300" dirty="0" err="1"/>
              <a:t>av</a:t>
            </a:r>
            <a:r>
              <a:rPr lang="en-US" sz="1300" dirty="0"/>
              <a:t> </a:t>
            </a:r>
            <a:r>
              <a:rPr lang="en-US" sz="1300" dirty="0" err="1"/>
              <a:t>norske</a:t>
            </a:r>
            <a:r>
              <a:rPr lang="en-US" sz="1300" dirty="0"/>
              <a:t> </a:t>
            </a:r>
            <a:r>
              <a:rPr lang="en-US" sz="1300" dirty="0" err="1"/>
              <a:t>polioskaddes</a:t>
            </a:r>
            <a:r>
              <a:rPr lang="en-US" sz="1300" dirty="0"/>
              <a:t> </a:t>
            </a:r>
            <a:r>
              <a:rPr lang="en-US" sz="1300" dirty="0" err="1"/>
              <a:t>helse</a:t>
            </a:r>
            <a:r>
              <a:rPr lang="en-US" sz="1300" dirty="0"/>
              <a:t> </a:t>
            </a:r>
            <a:r>
              <a:rPr lang="en-US" sz="1300" dirty="0" err="1"/>
              <a:t>og</a:t>
            </a:r>
            <a:r>
              <a:rPr lang="en-US" sz="1300" dirty="0"/>
              <a:t> </a:t>
            </a:r>
            <a:r>
              <a:rPr lang="en-US" sz="1300" dirty="0" err="1"/>
              <a:t>livsvilkår</a:t>
            </a:r>
            <a:r>
              <a:rPr lang="en-US" sz="1300" dirty="0"/>
              <a:t> – en </a:t>
            </a:r>
            <a:r>
              <a:rPr lang="en-US" sz="1300" dirty="0" err="1"/>
              <a:t>av</a:t>
            </a:r>
            <a:r>
              <a:rPr lang="en-US" sz="1300" dirty="0"/>
              <a:t> </a:t>
            </a:r>
            <a:r>
              <a:rPr lang="en-US" sz="1300" dirty="0" err="1"/>
              <a:t>Alm</a:t>
            </a:r>
            <a:r>
              <a:rPr lang="en-US" sz="1300" dirty="0"/>
              <a:t> </a:t>
            </a:r>
            <a:r>
              <a:rPr lang="en-US" sz="1300" dirty="0" err="1"/>
              <a:t>Andreassen</a:t>
            </a:r>
            <a:r>
              <a:rPr lang="en-US" sz="1300" dirty="0"/>
              <a:t> I 1988 </a:t>
            </a:r>
            <a:r>
              <a:rPr lang="en-US" sz="1300" dirty="0" err="1"/>
              <a:t>og</a:t>
            </a:r>
            <a:r>
              <a:rPr lang="en-US" sz="1300" dirty="0"/>
              <a:t> den </a:t>
            </a:r>
            <a:r>
              <a:rPr lang="en-US" sz="1300" dirty="0" err="1"/>
              <a:t>andre</a:t>
            </a:r>
            <a:r>
              <a:rPr lang="en-US" sz="1300" dirty="0"/>
              <a:t> </a:t>
            </a:r>
            <a:r>
              <a:rPr lang="en-US" sz="1300" dirty="0" err="1"/>
              <a:t>av</a:t>
            </a:r>
            <a:r>
              <a:rPr lang="en-US" sz="1300" dirty="0"/>
              <a:t> Øyhaugen </a:t>
            </a:r>
            <a:r>
              <a:rPr lang="en-US" sz="1300" dirty="0" err="1"/>
              <a:t>og</a:t>
            </a:r>
            <a:r>
              <a:rPr lang="en-US" sz="1300" dirty="0"/>
              <a:t> </a:t>
            </a:r>
            <a:r>
              <a:rPr lang="en-US" sz="1300" dirty="0" err="1"/>
              <a:t>Lobben</a:t>
            </a:r>
            <a:r>
              <a:rPr lang="en-US" sz="1300" dirty="0"/>
              <a:t> (LFPS) I 1994.</a:t>
            </a:r>
          </a:p>
          <a:p>
            <a:pPr lvl="0"/>
            <a:endParaRPr lang="en-US" sz="1300" dirty="0"/>
          </a:p>
          <a:p>
            <a:r>
              <a:rPr lang="en-US" sz="1300" dirty="0" err="1"/>
              <a:t>Begge</a:t>
            </a:r>
            <a:r>
              <a:rPr lang="en-US" sz="1300" dirty="0"/>
              <a:t> </a:t>
            </a:r>
            <a:r>
              <a:rPr lang="en-US" sz="1300" dirty="0" err="1"/>
              <a:t>disse</a:t>
            </a:r>
            <a:r>
              <a:rPr lang="en-US" sz="1300" dirty="0"/>
              <a:t> </a:t>
            </a:r>
            <a:r>
              <a:rPr lang="en-US" sz="1300" dirty="0" err="1"/>
              <a:t>studiene</a:t>
            </a:r>
            <a:r>
              <a:rPr lang="en-US" sz="1300" dirty="0"/>
              <a:t> </a:t>
            </a:r>
            <a:r>
              <a:rPr lang="en-US" sz="1300" dirty="0" err="1"/>
              <a:t>bekreftet</a:t>
            </a:r>
            <a:r>
              <a:rPr lang="en-US" sz="1300" dirty="0"/>
              <a:t> de </a:t>
            </a:r>
            <a:r>
              <a:rPr lang="en-US" sz="1300" dirty="0" err="1"/>
              <a:t>forskjellige</a:t>
            </a:r>
            <a:r>
              <a:rPr lang="en-US" sz="1300" dirty="0"/>
              <a:t> </a:t>
            </a:r>
            <a:r>
              <a:rPr lang="en-US" sz="1300" dirty="0" err="1"/>
              <a:t>helseproblemene</a:t>
            </a:r>
            <a:r>
              <a:rPr lang="en-US" sz="1300" dirty="0"/>
              <a:t> I </a:t>
            </a:r>
            <a:r>
              <a:rPr lang="en-US" sz="1300" dirty="0" err="1"/>
              <a:t>poliogruppen</a:t>
            </a:r>
            <a:r>
              <a:rPr lang="en-US" sz="1300" dirty="0"/>
              <a:t>, </a:t>
            </a:r>
            <a:r>
              <a:rPr lang="en-US" sz="1300" dirty="0" err="1"/>
              <a:t>og</a:t>
            </a:r>
            <a:r>
              <a:rPr lang="en-US" sz="1300" dirty="0"/>
              <a:t> </a:t>
            </a:r>
            <a:r>
              <a:rPr lang="en-US" sz="1300" dirty="0" err="1"/>
              <a:t>fikk</a:t>
            </a:r>
            <a:r>
              <a:rPr lang="en-US" sz="1300" dirty="0"/>
              <a:t> </a:t>
            </a:r>
            <a:r>
              <a:rPr lang="en-US" sz="1300" dirty="0" err="1"/>
              <a:t>stor</a:t>
            </a:r>
            <a:r>
              <a:rPr lang="en-US" sz="1300" dirty="0"/>
              <a:t> </a:t>
            </a:r>
            <a:r>
              <a:rPr lang="en-US" sz="1300" dirty="0" err="1"/>
              <a:t>betydning</a:t>
            </a:r>
            <a:r>
              <a:rPr lang="en-US" sz="1300" dirty="0"/>
              <a:t> for </a:t>
            </a:r>
            <a:r>
              <a:rPr lang="en-US" sz="1300" dirty="0" err="1"/>
              <a:t>utvikling</a:t>
            </a:r>
            <a:r>
              <a:rPr lang="en-US" sz="1300" dirty="0"/>
              <a:t> </a:t>
            </a:r>
            <a:r>
              <a:rPr lang="en-US" sz="1300" dirty="0" err="1"/>
              <a:t>av</a:t>
            </a:r>
            <a:r>
              <a:rPr lang="en-US" sz="1300" dirty="0"/>
              <a:t> </a:t>
            </a:r>
            <a:r>
              <a:rPr lang="en-US" sz="1300" dirty="0" err="1"/>
              <a:t>forskjellige</a:t>
            </a:r>
            <a:r>
              <a:rPr lang="en-US" sz="1300" dirty="0"/>
              <a:t> </a:t>
            </a:r>
            <a:r>
              <a:rPr lang="en-US" sz="1300" dirty="0" err="1"/>
              <a:t>behandlingsprogram</a:t>
            </a:r>
            <a:r>
              <a:rPr lang="en-US" sz="1300" dirty="0"/>
              <a:t> for </a:t>
            </a:r>
            <a:r>
              <a:rPr lang="en-US" sz="1300" dirty="0" err="1"/>
              <a:t>denne</a:t>
            </a:r>
            <a:r>
              <a:rPr lang="en-US" sz="1300" dirty="0"/>
              <a:t> </a:t>
            </a:r>
            <a:r>
              <a:rPr lang="en-US" sz="1300" dirty="0" err="1"/>
              <a:t>gruppen</a:t>
            </a:r>
            <a:r>
              <a:rPr lang="en-US" sz="1300" dirty="0"/>
              <a:t> I </a:t>
            </a:r>
            <a:r>
              <a:rPr lang="en-US" sz="1300" dirty="0" err="1"/>
              <a:t>Norge</a:t>
            </a:r>
            <a:r>
              <a:rPr lang="en-US" sz="1300" dirty="0"/>
              <a:t>.</a:t>
            </a:r>
          </a:p>
          <a:p>
            <a:endParaRPr lang="nb-NO" sz="1300" dirty="0"/>
          </a:p>
          <a:p>
            <a:pPr defTabSz="866498">
              <a:defRPr/>
            </a:pPr>
            <a:r>
              <a:rPr lang="nb-NO" sz="1300" dirty="0"/>
              <a:t>Den nåværende studien dekker de samme aspektene, men fokuserer i tillegg på situasjonen og behovene til den aldrende poliobefolkningen.</a:t>
            </a:r>
            <a:endParaRPr lang="en-US" sz="1300" dirty="0"/>
          </a:p>
          <a:p>
            <a:endParaRPr lang="nb-NO" sz="1300" dirty="0"/>
          </a:p>
        </p:txBody>
      </p:sp>
      <p:sp>
        <p:nvSpPr>
          <p:cNvPr id="4" name="Plassholder for lysbildenummer 3"/>
          <p:cNvSpPr>
            <a:spLocks noGrp="1"/>
          </p:cNvSpPr>
          <p:nvPr>
            <p:ph type="sldNum" sz="quarter" idx="10"/>
          </p:nvPr>
        </p:nvSpPr>
        <p:spPr/>
        <p:txBody>
          <a:bodyPr/>
          <a:lstStyle/>
          <a:p>
            <a:fld id="{72A0A5B5-7461-41AC-B5CE-A6AC6CF278F2}" type="slidenum">
              <a:rPr lang="nb-NO" smtClean="0"/>
              <a:pPr/>
              <a:t>5</a:t>
            </a:fld>
            <a:endParaRPr lang="nb-NO"/>
          </a:p>
        </p:txBody>
      </p:sp>
      <p:sp>
        <p:nvSpPr>
          <p:cNvPr id="5" name="Plassholder for dato 4"/>
          <p:cNvSpPr>
            <a:spLocks noGrp="1"/>
          </p:cNvSpPr>
          <p:nvPr>
            <p:ph type="dt" idx="11"/>
          </p:nvPr>
        </p:nvSpPr>
        <p:spPr/>
        <p:txBody>
          <a:bodyPr/>
          <a:lstStyle/>
          <a:p>
            <a:fld id="{8E3BFC64-788D-4F6F-AEA9-7B8A74BEB4F6}" type="datetime1">
              <a:rPr lang="nb-NO" smtClean="0"/>
              <a:pPr/>
              <a:t>16.09.2022</a:t>
            </a:fld>
            <a:endParaRPr lang="nb-NO"/>
          </a:p>
        </p:txBody>
      </p:sp>
      <p:sp>
        <p:nvSpPr>
          <p:cNvPr id="6" name="Plassholder for bunntekst 5"/>
          <p:cNvSpPr>
            <a:spLocks noGrp="1"/>
          </p:cNvSpPr>
          <p:nvPr>
            <p:ph type="ftr" sz="quarter" idx="12"/>
          </p:nvPr>
        </p:nvSpPr>
        <p:spPr/>
        <p:txBody>
          <a:bodyPr/>
          <a:lstStyle/>
          <a:p>
            <a:endParaRPr lang="nb-NO"/>
          </a:p>
        </p:txBody>
      </p:sp>
    </p:spTree>
    <p:extLst>
      <p:ext uri="{BB962C8B-B14F-4D97-AF65-F5344CB8AC3E}">
        <p14:creationId xmlns:p14="http://schemas.microsoft.com/office/powerpoint/2010/main" val="209966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Dokumenterte seinskadene</a:t>
            </a:r>
          </a:p>
          <a:p>
            <a:pPr lvl="1"/>
            <a:r>
              <a:rPr lang="nb-NO" dirty="0"/>
              <a:t>85 % opplevde svekkelser i  polioskadet muskulatur, 58 % i «ikke polioskadet muskulatur.»</a:t>
            </a:r>
          </a:p>
          <a:p>
            <a:pPr lvl="1"/>
            <a:r>
              <a:rPr lang="nb-NO" dirty="0"/>
              <a:t>80 % påfallende tretthet ved anstrengelser</a:t>
            </a:r>
          </a:p>
          <a:p>
            <a:pPr lvl="1"/>
            <a:r>
              <a:rPr lang="nb-NO" dirty="0"/>
              <a:t>57 % leddsmerter</a:t>
            </a:r>
          </a:p>
          <a:p>
            <a:pPr lvl="1"/>
            <a:r>
              <a:rPr lang="nb-NO" dirty="0"/>
              <a:t>48 % søvnforstyrrelser</a:t>
            </a:r>
          </a:p>
          <a:p>
            <a:r>
              <a:rPr lang="nb-NO" dirty="0"/>
              <a:t> Hjelpebehov</a:t>
            </a:r>
          </a:p>
          <a:p>
            <a:pPr lvl="1"/>
            <a:r>
              <a:rPr lang="nb-NO" dirty="0"/>
              <a:t>Betydelig økende bruk av hjelpemidler</a:t>
            </a:r>
          </a:p>
          <a:p>
            <a:pPr lvl="1"/>
            <a:r>
              <a:rPr lang="nb-NO" dirty="0"/>
              <a:t>80 % uavhengig av hjelp fra andre</a:t>
            </a:r>
          </a:p>
          <a:p>
            <a:r>
              <a:rPr lang="nb-NO" dirty="0"/>
              <a:t>Helsetjenestetilbudet</a:t>
            </a:r>
          </a:p>
          <a:p>
            <a:pPr lvl="1"/>
            <a:r>
              <a:rPr lang="nb-NO" dirty="0"/>
              <a:t>17 % fornøyd generelt, 67 % fornøyd med spesialisttilbudet  </a:t>
            </a:r>
          </a:p>
          <a:p>
            <a:pPr lvl="1"/>
            <a:endParaRPr lang="nb-NO" dirty="0"/>
          </a:p>
          <a:p>
            <a:r>
              <a:rPr lang="nb-NO" dirty="0"/>
              <a:t>UTBREDT ØNSKE OM BEHANDLINGSREISER TIL SYDEN!!!</a:t>
            </a:r>
          </a:p>
          <a:p>
            <a:endParaRPr lang="nb-NO" dirty="0"/>
          </a:p>
          <a:p>
            <a:r>
              <a:rPr lang="nb-NO" dirty="0"/>
              <a:t>Men nå er det gått 20 år! Er det samme behov?</a:t>
            </a:r>
            <a:br>
              <a:rPr lang="nb-NO" dirty="0"/>
            </a:br>
            <a:r>
              <a:rPr lang="nb-NO" dirty="0"/>
              <a:t>Og vi må fortsatt kjempe for å beholde de tilbudene vi har fått</a:t>
            </a:r>
            <a:r>
              <a:rPr lang="nb-NO" baseline="0" dirty="0"/>
              <a:t> – jamfør Rikshospitalet behandlingsreiser forslag om å kutte tilbudet til polioskadde.</a:t>
            </a:r>
            <a:endParaRPr lang="nb-NO" dirty="0"/>
          </a:p>
        </p:txBody>
      </p:sp>
      <p:sp>
        <p:nvSpPr>
          <p:cNvPr id="4" name="Plassholder for lysbildenummer 3"/>
          <p:cNvSpPr>
            <a:spLocks noGrp="1"/>
          </p:cNvSpPr>
          <p:nvPr>
            <p:ph type="sldNum" sz="quarter" idx="10"/>
          </p:nvPr>
        </p:nvSpPr>
        <p:spPr/>
        <p:txBody>
          <a:bodyPr/>
          <a:lstStyle/>
          <a:p>
            <a:fld id="{4D47F879-B95B-4AAD-BDF5-C91BB84BEB8F}" type="slidenum">
              <a:rPr lang="nb-NO" smtClean="0"/>
              <a:t>7</a:t>
            </a:fld>
            <a:endParaRPr lang="nb-NO"/>
          </a:p>
        </p:txBody>
      </p:sp>
    </p:spTree>
    <p:extLst>
      <p:ext uri="{BB962C8B-B14F-4D97-AF65-F5344CB8AC3E}">
        <p14:creationId xmlns:p14="http://schemas.microsoft.com/office/powerpoint/2010/main" val="427117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400" dirty="0"/>
              <a:t>Vi kan ikke underslå at vi var svært fornøyd med en respons  på hele 71,5 % - faktisk mer enn 10 % høyere enn i 1994.</a:t>
            </a:r>
          </a:p>
          <a:p>
            <a:endParaRPr lang="nb-NO" sz="1400" dirty="0"/>
          </a:p>
          <a:p>
            <a:r>
              <a:rPr lang="nb-NO" sz="1400" dirty="0"/>
              <a:t>Skjema var sendt ut til 1998 personer (mot 2393 i -94) i hovedsak medlemmer av LFPS, som er det eneste registeret som fins over polioskadde i Norge.  </a:t>
            </a:r>
          </a:p>
          <a:p>
            <a:endParaRPr lang="nb-NO" sz="1400" dirty="0"/>
          </a:p>
          <a:p>
            <a:r>
              <a:rPr lang="nb-NO" sz="1400" dirty="0"/>
              <a:t>Det er tidligere vist at medlemmene i LFPS er representative for polioskadde i Norge mht alder , kjønn og geografisk fordeling.</a:t>
            </a:r>
          </a:p>
          <a:p>
            <a:endParaRPr lang="nb-NO" sz="1400" dirty="0"/>
          </a:p>
          <a:p>
            <a:r>
              <a:rPr lang="nb-NO" sz="1400" dirty="0"/>
              <a:t> </a:t>
            </a:r>
          </a:p>
          <a:p>
            <a:endParaRPr lang="nb-NO" sz="1400" dirty="0"/>
          </a:p>
        </p:txBody>
      </p:sp>
      <p:sp>
        <p:nvSpPr>
          <p:cNvPr id="4" name="Plassholder for lysbildenummer 3"/>
          <p:cNvSpPr>
            <a:spLocks noGrp="1"/>
          </p:cNvSpPr>
          <p:nvPr>
            <p:ph type="sldNum" sz="quarter" idx="10"/>
          </p:nvPr>
        </p:nvSpPr>
        <p:spPr/>
        <p:txBody>
          <a:bodyPr/>
          <a:lstStyle/>
          <a:p>
            <a:fld id="{72A0A5B5-7461-41AC-B5CE-A6AC6CF278F2}" type="slidenum">
              <a:rPr lang="nb-NO" smtClean="0"/>
              <a:pPr/>
              <a:t>8</a:t>
            </a:fld>
            <a:endParaRPr lang="nb-NO"/>
          </a:p>
        </p:txBody>
      </p:sp>
    </p:spTree>
    <p:extLst>
      <p:ext uri="{BB962C8B-B14F-4D97-AF65-F5344CB8AC3E}">
        <p14:creationId xmlns:p14="http://schemas.microsoft.com/office/powerpoint/2010/main" val="422706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4572000" cy="3429000"/>
          </a:xfrm>
        </p:spPr>
      </p:sp>
      <p:sp>
        <p:nvSpPr>
          <p:cNvPr id="3" name="Plassholder for notater 2"/>
          <p:cNvSpPr>
            <a:spLocks noGrp="1"/>
          </p:cNvSpPr>
          <p:nvPr>
            <p:ph type="body" idx="1"/>
          </p:nvPr>
        </p:nvSpPr>
        <p:spPr/>
        <p:txBody>
          <a:bodyPr/>
          <a:lstStyle/>
          <a:p>
            <a:pPr defTabSz="897776"/>
            <a:r>
              <a:rPr lang="nb-NO" dirty="0"/>
              <a:t>POLIO RAMMER som kjent BARN</a:t>
            </a:r>
          </a:p>
          <a:p>
            <a:pPr defTabSz="897776"/>
            <a:endParaRPr lang="nb-NO" dirty="0"/>
          </a:p>
          <a:p>
            <a:pPr defTabSz="897776"/>
            <a:r>
              <a:rPr lang="nb-NO" dirty="0"/>
              <a:t>Syv</a:t>
            </a:r>
            <a:r>
              <a:rPr lang="nb-NO" baseline="0" dirty="0"/>
              <a:t> </a:t>
            </a:r>
            <a:r>
              <a:rPr lang="nb-NO" dirty="0"/>
              <a:t> av ti under skolealder</a:t>
            </a:r>
          </a:p>
          <a:p>
            <a:pPr defTabSz="897776"/>
            <a:endParaRPr lang="nb-NO" dirty="0"/>
          </a:p>
          <a:p>
            <a:r>
              <a:rPr lang="nb-NO" dirty="0"/>
              <a:t>Bilde fra Ullevål sykehus i oktober 1952, da det var</a:t>
            </a:r>
            <a:r>
              <a:rPr lang="nb-NO" baseline="0" dirty="0"/>
              <a:t> innlagt 268 barn med polio.</a:t>
            </a:r>
          </a:p>
          <a:p>
            <a:endParaRPr lang="nb-NO" baseline="0" dirty="0"/>
          </a:p>
          <a:p>
            <a:r>
              <a:rPr lang="nb-NO" dirty="0"/>
              <a:t>Lønneberg: 44% under fem år ved akutt polio</a:t>
            </a:r>
          </a:p>
          <a:p>
            <a:endParaRPr lang="nb-NO" dirty="0"/>
          </a:p>
          <a:p>
            <a:endParaRPr lang="nb-NO" dirty="0"/>
          </a:p>
        </p:txBody>
      </p:sp>
      <p:sp>
        <p:nvSpPr>
          <p:cNvPr id="4" name="Plassholder for lysbildenummer 3"/>
          <p:cNvSpPr>
            <a:spLocks noGrp="1"/>
          </p:cNvSpPr>
          <p:nvPr>
            <p:ph type="sldNum" sz="quarter" idx="10"/>
          </p:nvPr>
        </p:nvSpPr>
        <p:spPr/>
        <p:txBody>
          <a:bodyPr/>
          <a:lstStyle/>
          <a:p>
            <a:fld id="{72A0A5B5-7461-41AC-B5CE-A6AC6CF278F2}" type="slidenum">
              <a:rPr lang="nb-NO" smtClean="0"/>
              <a:pPr/>
              <a:t>9</a:t>
            </a:fld>
            <a:endParaRPr lang="nb-NO"/>
          </a:p>
        </p:txBody>
      </p:sp>
    </p:spTree>
    <p:extLst>
      <p:ext uri="{BB962C8B-B14F-4D97-AF65-F5344CB8AC3E}">
        <p14:creationId xmlns:p14="http://schemas.microsoft.com/office/powerpoint/2010/main" val="211158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Ta det med ro- dere trenger ikke lese denne tabellen!!!</a:t>
            </a:r>
          </a:p>
          <a:p>
            <a:endParaRPr lang="nb-NO" dirty="0"/>
          </a:p>
          <a:p>
            <a:r>
              <a:rPr lang="nb-NO" dirty="0"/>
              <a:t>Det var signifikante forskjeller i de fleste demografiske data i 2014 versus 1994 (tabell I). Gjennomsnittlig alder for 2014 studiepopulasjonen var 70 år, </a:t>
            </a:r>
          </a:p>
          <a:p>
            <a:r>
              <a:rPr lang="nb-NO" dirty="0"/>
              <a:t>20 % var under 65 år, 51 % var 65 – 74 år, 23 % var 75 – 84 år og 5 % var over 84 år.</a:t>
            </a:r>
          </a:p>
          <a:p>
            <a:endParaRPr lang="nb-NO" dirty="0"/>
          </a:p>
          <a:p>
            <a:r>
              <a:rPr lang="nb-NO" dirty="0"/>
              <a:t> Aldersfordelingen skiller seg fra studiepopulasjonen i 1994, som hadde en gjennomsnittsalder på 57 år og en jevnere aldersfordeling (27). Summen av arbeidsstatus og relasjonsstatus er over 100 %, da noen deltakere krysset av for flere alternativer, det vil si deltidsarbeid og uførepensjon.</a:t>
            </a:r>
          </a:p>
        </p:txBody>
      </p:sp>
      <p:sp>
        <p:nvSpPr>
          <p:cNvPr id="4" name="Plassholder for lysbildenummer 3"/>
          <p:cNvSpPr>
            <a:spLocks noGrp="1"/>
          </p:cNvSpPr>
          <p:nvPr>
            <p:ph type="sldNum" sz="quarter" idx="5"/>
          </p:nvPr>
        </p:nvSpPr>
        <p:spPr/>
        <p:txBody>
          <a:bodyPr/>
          <a:lstStyle/>
          <a:p>
            <a:fld id="{4D47F879-B95B-4AAD-BDF5-C91BB84BEB8F}" type="slidenum">
              <a:rPr lang="nb-NO" smtClean="0"/>
              <a:t>10</a:t>
            </a:fld>
            <a:endParaRPr lang="nb-NO" dirty="0"/>
          </a:p>
        </p:txBody>
      </p:sp>
    </p:spTree>
    <p:extLst>
      <p:ext uri="{BB962C8B-B14F-4D97-AF65-F5344CB8AC3E}">
        <p14:creationId xmlns:p14="http://schemas.microsoft.com/office/powerpoint/2010/main" val="123683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Lammelser i dag – sammenlignet med 1994..</a:t>
            </a:r>
          </a:p>
          <a:p>
            <a:endParaRPr lang="nb-NO" dirty="0"/>
          </a:p>
          <a:p>
            <a:r>
              <a:rPr lang="nb-NO" dirty="0"/>
              <a:t>Absolutt økning mht armer og bein –</a:t>
            </a:r>
          </a:p>
          <a:p>
            <a:r>
              <a:rPr lang="nb-NO" dirty="0"/>
              <a:t>Obs svelg!  - en fordobling</a:t>
            </a:r>
          </a:p>
        </p:txBody>
      </p:sp>
      <p:sp>
        <p:nvSpPr>
          <p:cNvPr id="4" name="Plassholder for lysbildenummer 3"/>
          <p:cNvSpPr>
            <a:spLocks noGrp="1"/>
          </p:cNvSpPr>
          <p:nvPr>
            <p:ph type="sldNum" sz="quarter" idx="10"/>
          </p:nvPr>
        </p:nvSpPr>
        <p:spPr/>
        <p:txBody>
          <a:bodyPr/>
          <a:lstStyle/>
          <a:p>
            <a:fld id="{72A0A5B5-7461-41AC-B5CE-A6AC6CF278F2}" type="slidenum">
              <a:rPr lang="nb-NO" smtClean="0"/>
              <a:pPr/>
              <a:t>11</a:t>
            </a:fld>
            <a:endParaRPr lang="nb-NO"/>
          </a:p>
        </p:txBody>
      </p:sp>
    </p:spTree>
    <p:extLst>
      <p:ext uri="{BB962C8B-B14F-4D97-AF65-F5344CB8AC3E}">
        <p14:creationId xmlns:p14="http://schemas.microsoft.com/office/powerpoint/2010/main" val="197879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3B2FE8-E313-AEE7-A626-0CB697B006FD}"/>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3D3E42B2-BC9D-67BC-1308-A2E6500B14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31980A41-3DA7-1F62-7EC9-41349B5E1DA6}"/>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5" name="Plassholder for bunntekst 4">
            <a:extLst>
              <a:ext uri="{FF2B5EF4-FFF2-40B4-BE49-F238E27FC236}">
                <a16:creationId xmlns:a16="http://schemas.microsoft.com/office/drawing/2014/main" id="{9EDB2822-A1E5-28C5-63D9-80ED2E9CFE57}"/>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AC4C0175-ABEF-C3A0-D0C5-0B0B908C795F}"/>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286678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8E084-65B9-99D7-0C62-8DF61ED7A0F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4A4B6DD-4585-9088-0B62-60D3BF4ADF3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8F93254-3EB0-2C3E-10C5-5DA48D479013}"/>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5" name="Plassholder for bunntekst 4">
            <a:extLst>
              <a:ext uri="{FF2B5EF4-FFF2-40B4-BE49-F238E27FC236}">
                <a16:creationId xmlns:a16="http://schemas.microsoft.com/office/drawing/2014/main" id="{6A3C953D-71BD-EFBB-0D12-A5BB9BE8921E}"/>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4BCB4FA3-9978-C314-8146-6FD323744835}"/>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155374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540571B-4659-C8F7-4359-4D1C3EAE7B55}"/>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01D41FD-C724-2E85-446C-CD70BEBAF353}"/>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34AE5BF-B562-63E8-35D5-9F9CCD586F08}"/>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5" name="Plassholder for bunntekst 4">
            <a:extLst>
              <a:ext uri="{FF2B5EF4-FFF2-40B4-BE49-F238E27FC236}">
                <a16:creationId xmlns:a16="http://schemas.microsoft.com/office/drawing/2014/main" id="{4791A291-8E30-C499-A3A5-61D324C12D0A}"/>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A50B3CE5-4AB9-0F81-BEA1-C6678402B09B}"/>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394812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220736649"/>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1" y="1031841"/>
            <a:ext cx="8569325" cy="4906999"/>
          </a:xfrm>
          <a:prstGeom prst="rect">
            <a:avLst/>
          </a:prstGeo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49921737"/>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verskrift, tekst, S-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2" y="1553545"/>
            <a:ext cx="8636795" cy="4572623"/>
          </a:xfrm>
        </p:spPr>
        <p:txBody>
          <a:bodyPr/>
          <a:lstStyle>
            <a:lvl1pPr rtl="0">
              <a:defRPr lang="nb-NO" sz="1701" b="0" i="0" u="none" strike="noStrike" baseline="0" smtClean="0"/>
            </a:lvl1pPr>
          </a:lstStyle>
          <a:p>
            <a:pPr rtl="0"/>
            <a:r>
              <a:rPr lang="nb-NO" sz="1701" b="0" i="0" u="none" strike="noStrike" kern="1200" baseline="0" dirty="0">
                <a:solidFill>
                  <a:srgbClr val="6F7985"/>
                </a:solidFill>
                <a:latin typeface="+mn-lt"/>
              </a:rPr>
              <a:t>Klikk for å legge til tekst</a:t>
            </a:r>
          </a:p>
          <a:p>
            <a:pPr rtl="0"/>
            <a:r>
              <a:rPr lang="nb-NO" sz="1701" b="0" i="0" u="none" strike="noStrike" kern="1200" baseline="0" dirty="0">
                <a:solidFill>
                  <a:srgbClr val="6F7985"/>
                </a:solidFill>
                <a:latin typeface="+mn-lt"/>
              </a:rPr>
              <a:t>For å endre bakgrunn på lysbilde velger du ”Nytt lysbilde” </a:t>
            </a:r>
            <a:br>
              <a:rPr lang="nb-NO" sz="1701" b="0" i="0" u="none" strike="noStrike" kern="1200" baseline="0" dirty="0">
                <a:solidFill>
                  <a:srgbClr val="6F7985"/>
                </a:solidFill>
                <a:latin typeface="+mn-lt"/>
              </a:rPr>
            </a:br>
            <a:r>
              <a:rPr lang="nb-NO" sz="1701"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112892" tIns="56446" rIns="112892" bIns="56446"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8" y="6305434"/>
            <a:ext cx="1004074" cy="331658"/>
          </a:xfrm>
          <a:prstGeom prst="rect">
            <a:avLst/>
          </a:prstGeom>
        </p:spPr>
        <p:txBody>
          <a:bodyPr anchor="ctr" anchorCtr="0"/>
          <a:lstStyle>
            <a:lvl1pPr>
              <a:defRPr sz="1021">
                <a:solidFill>
                  <a:schemeClr val="tx1"/>
                </a:solidFill>
              </a:defRPr>
            </a:lvl1pPr>
          </a:lstStyle>
          <a:p>
            <a:r>
              <a:rPr lang="nb-NO"/>
              <a:t>Lillian Festvåg</a:t>
            </a:r>
            <a:endParaRPr lang="nb-NO" dirty="0"/>
          </a:p>
        </p:txBody>
      </p:sp>
      <p:sp>
        <p:nvSpPr>
          <p:cNvPr id="9" name="Plassholder for bunntekst 3"/>
          <p:cNvSpPr>
            <a:spLocks noGrp="1"/>
          </p:cNvSpPr>
          <p:nvPr>
            <p:ph type="ftr" sz="quarter" idx="3"/>
          </p:nvPr>
        </p:nvSpPr>
        <p:spPr>
          <a:xfrm>
            <a:off x="1368797" y="6305436"/>
            <a:ext cx="6928123" cy="325371"/>
          </a:xfrm>
          <a:prstGeom prst="rect">
            <a:avLst/>
          </a:prstGeom>
        </p:spPr>
        <p:txBody>
          <a:bodyPr anchor="ctr" anchorCtr="0"/>
          <a:lstStyle>
            <a:lvl1pPr algn="ctr">
              <a:defRPr sz="1021">
                <a:solidFill>
                  <a:schemeClr val="tx1"/>
                </a:solidFill>
              </a:defRPr>
            </a:lvl1pPr>
          </a:lstStyle>
          <a:p>
            <a:endParaRPr lang="nb-NO" dirty="0"/>
          </a:p>
        </p:txBody>
      </p:sp>
      <p:sp>
        <p:nvSpPr>
          <p:cNvPr id="10" name="Plassholder for lysbildenummer 4"/>
          <p:cNvSpPr>
            <a:spLocks noGrp="1"/>
          </p:cNvSpPr>
          <p:nvPr>
            <p:ph type="sldNum" sz="quarter" idx="4"/>
          </p:nvPr>
        </p:nvSpPr>
        <p:spPr>
          <a:xfrm>
            <a:off x="8442776" y="6311043"/>
            <a:ext cx="435593" cy="319760"/>
          </a:xfrm>
          <a:prstGeom prst="rect">
            <a:avLst/>
          </a:prstGeom>
        </p:spPr>
        <p:txBody>
          <a:bodyPr anchor="ctr" anchorCtr="0"/>
          <a:lstStyle>
            <a:lvl1pPr algn="ctr">
              <a:defRPr sz="1021">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4085426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verskrift, tekst, b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b="0">
                <a:solidFill>
                  <a:schemeClr val="tx1"/>
                </a:solidFill>
              </a:defRPr>
            </a:lvl1pPr>
          </a:lstStyle>
          <a:p>
            <a:r>
              <a:rPr lang="nb-NO"/>
              <a:t>Klikk for å redigere tittelstil</a:t>
            </a:r>
            <a:endParaRPr lang="nb-NO" dirty="0"/>
          </a:p>
        </p:txBody>
      </p:sp>
      <p:sp>
        <p:nvSpPr>
          <p:cNvPr id="12"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r>
              <a:rPr lang="nb-NO"/>
              <a:t>Lillian Festvåg</a:t>
            </a:r>
            <a:endParaRPr lang="nb-NO" dirty="0"/>
          </a:p>
        </p:txBody>
      </p:sp>
      <p:sp>
        <p:nvSpPr>
          <p:cNvPr id="13"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endParaRPr lang="nb-NO" dirty="0"/>
          </a:p>
        </p:txBody>
      </p:sp>
      <p:sp>
        <p:nvSpPr>
          <p:cNvPr id="14"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
        <p:nvSpPr>
          <p:cNvPr id="11" name="Plassholder for innhold 3"/>
          <p:cNvSpPr>
            <a:spLocks noGrp="1"/>
          </p:cNvSpPr>
          <p:nvPr>
            <p:ph sz="quarter" idx="10" hasCustomPrompt="1"/>
          </p:nvPr>
        </p:nvSpPr>
        <p:spPr>
          <a:xfrm>
            <a:off x="251520" y="1556792"/>
            <a:ext cx="8626847" cy="4569373"/>
          </a:xfrm>
        </p:spPr>
        <p:txBody>
          <a:bodyPr/>
          <a:lstStyle>
            <a:lvl1pPr rtl="0">
              <a:defRPr/>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Tree>
    <p:extLst>
      <p:ext uri="{BB962C8B-B14F-4D97-AF65-F5344CB8AC3E}">
        <p14:creationId xmlns:p14="http://schemas.microsoft.com/office/powerpoint/2010/main" val="2942754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2"/>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4" y="2"/>
            <a:ext cx="5798312" cy="128497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9302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00A448-67E2-7879-B96A-491010137D5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8C1E01F-5AEE-7426-CD59-402F64FF347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1E0B58B-2719-4086-6F35-16186DC07AC2}"/>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5" name="Plassholder for bunntekst 4">
            <a:extLst>
              <a:ext uri="{FF2B5EF4-FFF2-40B4-BE49-F238E27FC236}">
                <a16:creationId xmlns:a16="http://schemas.microsoft.com/office/drawing/2014/main" id="{B383DE10-62C2-27EF-0C1E-83E486E74CA9}"/>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38EF1B7F-4AF2-C262-1725-1E1CAE875282}"/>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86856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6559E1-8842-5D60-74ED-040F98BB9D42}"/>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686E992F-B78F-931E-77B3-16B82B0FC1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F323F45-9CC4-C536-BCFE-81C4542B6543}"/>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5" name="Plassholder for bunntekst 4">
            <a:extLst>
              <a:ext uri="{FF2B5EF4-FFF2-40B4-BE49-F238E27FC236}">
                <a16:creationId xmlns:a16="http://schemas.microsoft.com/office/drawing/2014/main" id="{BF4E8D0E-D790-1482-0A42-8785DCE5FE18}"/>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310241A6-6FC9-9436-AEAF-F35D8D206DFE}"/>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35830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CED82B-020C-12B7-03A2-A2DB257E05D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E1190BE-1E7E-8B1F-D612-845D4E8A5DD9}"/>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EAC4E6D-0124-3A6E-8474-07AB1D83A01B}"/>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BC22E7F-FE94-5DE2-CE0E-C2FE39109910}"/>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6" name="Plassholder for bunntekst 5">
            <a:extLst>
              <a:ext uri="{FF2B5EF4-FFF2-40B4-BE49-F238E27FC236}">
                <a16:creationId xmlns:a16="http://schemas.microsoft.com/office/drawing/2014/main" id="{A2B9C352-3326-EBF3-5887-8E3907B1AB9B}"/>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EF950BFC-AC6B-45AD-8FEE-2829EA53F950}"/>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231326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4B3282-9A8E-44A0-0404-0179ABEA4550}"/>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B71A2BB-0787-37C0-9256-45B93009D70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ACC809C-EF3C-B280-5336-6E9026FD27AF}"/>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B967E60-FC13-23FA-92F2-AC893EF9F4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3F98BC5-DFB0-C7EA-0845-E4B721C70214}"/>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A9F48DF-16C8-42C4-C8A5-FB591E22D438}"/>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8" name="Plassholder for bunntekst 7">
            <a:extLst>
              <a:ext uri="{FF2B5EF4-FFF2-40B4-BE49-F238E27FC236}">
                <a16:creationId xmlns:a16="http://schemas.microsoft.com/office/drawing/2014/main" id="{969E86BC-8CB9-AE00-5A6A-89E923BA1D2C}"/>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5E97A6CD-256B-12B4-6A6E-DEA9505E90C6}"/>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269415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59D980-76C1-A890-6047-5E63F7C692B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8C1DF76-76EA-92F2-7848-DAEED222230C}"/>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4" name="Plassholder for bunntekst 3">
            <a:extLst>
              <a:ext uri="{FF2B5EF4-FFF2-40B4-BE49-F238E27FC236}">
                <a16:creationId xmlns:a16="http://schemas.microsoft.com/office/drawing/2014/main" id="{29605D1C-36F1-6B25-21F9-0A591641FB62}"/>
              </a:ext>
            </a:extLst>
          </p:cNvPr>
          <p:cNvSpPr>
            <a:spLocks noGrp="1"/>
          </p:cNvSpPr>
          <p:nvPr>
            <p:ph type="ftr" sz="quarter" idx="11"/>
          </p:nvPr>
        </p:nvSpPr>
        <p:spPr/>
        <p:txBody>
          <a:bodyPr/>
          <a:lstStyle/>
          <a:p>
            <a:endParaRPr lang="nb-NO" dirty="0"/>
          </a:p>
        </p:txBody>
      </p:sp>
      <p:sp>
        <p:nvSpPr>
          <p:cNvPr id="5" name="Plassholder for lysbildenummer 4">
            <a:extLst>
              <a:ext uri="{FF2B5EF4-FFF2-40B4-BE49-F238E27FC236}">
                <a16:creationId xmlns:a16="http://schemas.microsoft.com/office/drawing/2014/main" id="{52E3063A-4293-13D7-8B78-4A1259284B94}"/>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354306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D9B3E5C-5561-E1E7-0D6B-D272501F66BD}"/>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3" name="Plassholder for bunntekst 2">
            <a:extLst>
              <a:ext uri="{FF2B5EF4-FFF2-40B4-BE49-F238E27FC236}">
                <a16:creationId xmlns:a16="http://schemas.microsoft.com/office/drawing/2014/main" id="{9A6800D8-8951-7718-0676-261791AD3129}"/>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22083F0F-D1FF-02AE-CD59-9083375EAC78}"/>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409096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9A6FAE-7616-65CC-40F4-16FF51843674}"/>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261C838A-D28C-8BF8-B5B1-3FF084139A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069B00A-24B8-3745-19FC-EADF77341F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3417727-3B1C-3B0F-2721-B70317DBF8B1}"/>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6" name="Plassholder for bunntekst 5">
            <a:extLst>
              <a:ext uri="{FF2B5EF4-FFF2-40B4-BE49-F238E27FC236}">
                <a16:creationId xmlns:a16="http://schemas.microsoft.com/office/drawing/2014/main" id="{2044A0C4-04DA-3E79-2D87-1DC0DA972026}"/>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CFDD7BC1-DBE1-B710-B536-B43FB37AEDDB}"/>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58653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56CCA-0D9A-32AA-971B-CFF3891EEDE6}"/>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E5B3F147-C55F-AD73-C9F9-EEB61344577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C1B3C42F-1142-E27F-74E8-133A3E4CDF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2CF8757-7A2F-A5AC-AB65-901E70CBBC74}"/>
              </a:ext>
            </a:extLst>
          </p:cNvPr>
          <p:cNvSpPr>
            <a:spLocks noGrp="1"/>
          </p:cNvSpPr>
          <p:nvPr>
            <p:ph type="dt" sz="half" idx="10"/>
          </p:nvPr>
        </p:nvSpPr>
        <p:spPr/>
        <p:txBody>
          <a:bodyPr/>
          <a:lstStyle/>
          <a:p>
            <a:fld id="{10DE19E7-D3EC-4CA2-9E51-C95C0EB2A74D}" type="datetimeFigureOut">
              <a:rPr lang="nb-NO" smtClean="0"/>
              <a:t>16.09.2022</a:t>
            </a:fld>
            <a:endParaRPr lang="nb-NO" dirty="0"/>
          </a:p>
        </p:txBody>
      </p:sp>
      <p:sp>
        <p:nvSpPr>
          <p:cNvPr id="6" name="Plassholder for bunntekst 5">
            <a:extLst>
              <a:ext uri="{FF2B5EF4-FFF2-40B4-BE49-F238E27FC236}">
                <a16:creationId xmlns:a16="http://schemas.microsoft.com/office/drawing/2014/main" id="{02EC9A60-81EA-2C8A-3D04-3DDF77BBB0C2}"/>
              </a:ext>
            </a:extLst>
          </p:cNvPr>
          <p:cNvSpPr>
            <a:spLocks noGrp="1"/>
          </p:cNvSpPr>
          <p:nvPr>
            <p:ph type="ftr" sz="quarter" idx="11"/>
          </p:nvPr>
        </p:nvSpPr>
        <p:spPr/>
        <p:txBody>
          <a:bodyPr/>
          <a:lstStyle/>
          <a:p>
            <a:endParaRPr lang="nb-NO" dirty="0"/>
          </a:p>
        </p:txBody>
      </p:sp>
      <p:sp>
        <p:nvSpPr>
          <p:cNvPr id="7" name="Plassholder for lysbildenummer 6">
            <a:extLst>
              <a:ext uri="{FF2B5EF4-FFF2-40B4-BE49-F238E27FC236}">
                <a16:creationId xmlns:a16="http://schemas.microsoft.com/office/drawing/2014/main" id="{EB8776EB-2293-2CFD-4AE9-B79C26EF37EB}"/>
              </a:ext>
            </a:extLst>
          </p:cNvPr>
          <p:cNvSpPr>
            <a:spLocks noGrp="1"/>
          </p:cNvSpPr>
          <p:nvPr>
            <p:ph type="sldNum" sz="quarter" idx="12"/>
          </p:nvPr>
        </p:nvSpPr>
        <p:spPr/>
        <p:txBody>
          <a:bodyPr/>
          <a:lstStyle/>
          <a:p>
            <a:fld id="{2C3E5D84-936C-4BCE-A8F3-F7C4970A469E}" type="slidenum">
              <a:rPr lang="nb-NO" smtClean="0"/>
              <a:t>‹#›</a:t>
            </a:fld>
            <a:endParaRPr lang="nb-NO" dirty="0"/>
          </a:p>
        </p:txBody>
      </p:sp>
    </p:spTree>
    <p:extLst>
      <p:ext uri="{BB962C8B-B14F-4D97-AF65-F5344CB8AC3E}">
        <p14:creationId xmlns:p14="http://schemas.microsoft.com/office/powerpoint/2010/main" val="232319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D0264CF-008A-3BD6-04D6-0C2C4EC92C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151E0F8-38D3-AEE2-56A5-456C1BB02DB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2CC62D6-5748-F39B-3927-94AFB45E25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DE19E7-D3EC-4CA2-9E51-C95C0EB2A74D}" type="datetimeFigureOut">
              <a:rPr lang="nb-NO" smtClean="0"/>
              <a:t>16.09.2022</a:t>
            </a:fld>
            <a:endParaRPr lang="nb-NO" dirty="0"/>
          </a:p>
        </p:txBody>
      </p:sp>
      <p:sp>
        <p:nvSpPr>
          <p:cNvPr id="5" name="Plassholder for bunntekst 4">
            <a:extLst>
              <a:ext uri="{FF2B5EF4-FFF2-40B4-BE49-F238E27FC236}">
                <a16:creationId xmlns:a16="http://schemas.microsoft.com/office/drawing/2014/main" id="{CD8691AE-6B3D-2DE1-993B-E6AC94DC8F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dirty="0"/>
          </a:p>
        </p:txBody>
      </p:sp>
      <p:sp>
        <p:nvSpPr>
          <p:cNvPr id="6" name="Plassholder for lysbildenummer 5">
            <a:extLst>
              <a:ext uri="{FF2B5EF4-FFF2-40B4-BE49-F238E27FC236}">
                <a16:creationId xmlns:a16="http://schemas.microsoft.com/office/drawing/2014/main" id="{1003A403-6A96-CE3D-B0CD-B851FAFE9A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3E5D84-936C-4BCE-A8F3-F7C4970A469E}" type="slidenum">
              <a:rPr lang="nb-NO" smtClean="0"/>
              <a:t>‹#›</a:t>
            </a:fld>
            <a:endParaRPr lang="nb-NO" dirty="0"/>
          </a:p>
        </p:txBody>
      </p:sp>
    </p:spTree>
    <p:extLst>
      <p:ext uri="{BB962C8B-B14F-4D97-AF65-F5344CB8AC3E}">
        <p14:creationId xmlns:p14="http://schemas.microsoft.com/office/powerpoint/2010/main" val="391692780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4" r:id="rId12"/>
    <p:sldLayoutId id="2147483945" r:id="rId13"/>
    <p:sldLayoutId id="2147483947" r:id="rId14"/>
    <p:sldLayoutId id="2147483948" r:id="rId15"/>
    <p:sldLayoutId id="2147483949"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a.se/events/forskarpitchen/"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mailto:Lillian.festvaag@gmail.co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533B6E-659B-20BD-5ED7-E9D18C4166EA}"/>
              </a:ext>
            </a:extLst>
          </p:cNvPr>
          <p:cNvSpPr>
            <a:spLocks noGrp="1"/>
          </p:cNvSpPr>
          <p:nvPr>
            <p:ph type="title"/>
          </p:nvPr>
        </p:nvSpPr>
        <p:spPr>
          <a:xfrm>
            <a:off x="971600" y="365126"/>
            <a:ext cx="7543750" cy="1551706"/>
          </a:xfrm>
        </p:spPr>
        <p:txBody>
          <a:bodyPr>
            <a:normAutofit fontScale="90000"/>
          </a:bodyPr>
          <a:lstStyle/>
          <a:p>
            <a:r>
              <a:rPr lang="nb-NO" sz="5300" dirty="0"/>
              <a:t>Polioundersøkelsene</a:t>
            </a:r>
            <a:r>
              <a:rPr lang="nb-NO" dirty="0"/>
              <a:t>; 			</a:t>
            </a:r>
            <a:br>
              <a:rPr lang="nb-NO" dirty="0"/>
            </a:br>
            <a:r>
              <a:rPr lang="nb-NO" sz="4000" dirty="0"/>
              <a:t>gårsdagens erfaringer, dagens utfordringer og framtidige behov.</a:t>
            </a:r>
          </a:p>
        </p:txBody>
      </p:sp>
      <p:pic>
        <p:nvPicPr>
          <p:cNvPr id="6" name="Plassholder for innhold 5">
            <a:extLst>
              <a:ext uri="{FF2B5EF4-FFF2-40B4-BE49-F238E27FC236}">
                <a16:creationId xmlns:a16="http://schemas.microsoft.com/office/drawing/2014/main" id="{F1625FC9-7E1A-60F8-1211-A35A80A067C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6904" y="2205038"/>
            <a:ext cx="6550192" cy="3971925"/>
          </a:xfrm>
        </p:spPr>
      </p:pic>
      <p:pic>
        <p:nvPicPr>
          <p:cNvPr id="4" name="Bilde 3" descr="LFPS-logo">
            <a:extLst>
              <a:ext uri="{FF2B5EF4-FFF2-40B4-BE49-F238E27FC236}">
                <a16:creationId xmlns:a16="http://schemas.microsoft.com/office/drawing/2014/main" id="{6DB2C219-8A3A-09B7-3AAB-48D9A633F6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4534" y="365126"/>
            <a:ext cx="936104" cy="1440160"/>
          </a:xfrm>
          <a:prstGeom prst="rect">
            <a:avLst/>
          </a:prstGeom>
          <a:noFill/>
          <a:ln>
            <a:noFill/>
          </a:ln>
        </p:spPr>
      </p:pic>
      <p:sp>
        <p:nvSpPr>
          <p:cNvPr id="7" name="TekstSylinder 6">
            <a:extLst>
              <a:ext uri="{FF2B5EF4-FFF2-40B4-BE49-F238E27FC236}">
                <a16:creationId xmlns:a16="http://schemas.microsoft.com/office/drawing/2014/main" id="{E2AB96BB-81DB-0C75-9A02-068EA56C90E0}"/>
              </a:ext>
            </a:extLst>
          </p:cNvPr>
          <p:cNvSpPr txBox="1"/>
          <p:nvPr/>
        </p:nvSpPr>
        <p:spPr>
          <a:xfrm>
            <a:off x="1296904" y="6176963"/>
            <a:ext cx="6550192" cy="230832"/>
          </a:xfrm>
          <a:prstGeom prst="rect">
            <a:avLst/>
          </a:prstGeom>
          <a:noFill/>
        </p:spPr>
        <p:txBody>
          <a:bodyPr wrap="square" rtlCol="0">
            <a:spAutoFit/>
          </a:bodyPr>
          <a:lstStyle/>
          <a:p>
            <a:r>
              <a:rPr lang="nb-NO" sz="900">
                <a:hlinkClick r:id="rId3" tooltip="https://v-a.se/events/forskarpitchen/"/>
              </a:rPr>
              <a:t>Dette bildet</a:t>
            </a:r>
            <a:r>
              <a:rPr lang="nb-NO" sz="900"/>
              <a:t> av Ukjent forfatter er lisensiert under </a:t>
            </a:r>
            <a:r>
              <a:rPr lang="nb-NO" sz="900">
                <a:hlinkClick r:id="rId5" tooltip="https://creativecommons.org/licenses/by-nc-sa/3.0/"/>
              </a:rPr>
              <a:t>CC BY-SA-NC</a:t>
            </a:r>
            <a:endParaRPr lang="nb-NO" sz="900"/>
          </a:p>
        </p:txBody>
      </p:sp>
    </p:spTree>
    <p:extLst>
      <p:ext uri="{BB962C8B-B14F-4D97-AF65-F5344CB8AC3E}">
        <p14:creationId xmlns:p14="http://schemas.microsoft.com/office/powerpoint/2010/main" val="246327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58159407-7CB8-9C4D-D8AA-C523F0E4AD38}"/>
              </a:ext>
            </a:extLst>
          </p:cNvPr>
          <p:cNvGraphicFramePr>
            <a:graphicFrameLocks noGrp="1"/>
          </p:cNvGraphicFramePr>
          <p:nvPr>
            <p:extLst>
              <p:ext uri="{D42A27DB-BD31-4B8C-83A1-F6EECF244321}">
                <p14:modId xmlns:p14="http://schemas.microsoft.com/office/powerpoint/2010/main" val="390471600"/>
              </p:ext>
            </p:extLst>
          </p:nvPr>
        </p:nvGraphicFramePr>
        <p:xfrm>
          <a:off x="194048" y="836712"/>
          <a:ext cx="8770441" cy="6067787"/>
        </p:xfrm>
        <a:graphic>
          <a:graphicData uri="http://schemas.openxmlformats.org/drawingml/2006/table">
            <a:tbl>
              <a:tblPr firstRow="1">
                <a:tableStyleId>{5C22544A-7EE6-4342-B048-85BDC9FD1C3A}</a:tableStyleId>
              </a:tblPr>
              <a:tblGrid>
                <a:gridCol w="2793776">
                  <a:extLst>
                    <a:ext uri="{9D8B030D-6E8A-4147-A177-3AD203B41FA5}">
                      <a16:colId xmlns:a16="http://schemas.microsoft.com/office/drawing/2014/main" val="2626123818"/>
                    </a:ext>
                  </a:extLst>
                </a:gridCol>
                <a:gridCol w="2016224">
                  <a:extLst>
                    <a:ext uri="{9D8B030D-6E8A-4147-A177-3AD203B41FA5}">
                      <a16:colId xmlns:a16="http://schemas.microsoft.com/office/drawing/2014/main" val="3380187403"/>
                    </a:ext>
                  </a:extLst>
                </a:gridCol>
                <a:gridCol w="504056">
                  <a:extLst>
                    <a:ext uri="{9D8B030D-6E8A-4147-A177-3AD203B41FA5}">
                      <a16:colId xmlns:a16="http://schemas.microsoft.com/office/drawing/2014/main" val="3142978047"/>
                    </a:ext>
                  </a:extLst>
                </a:gridCol>
                <a:gridCol w="2232248">
                  <a:extLst>
                    <a:ext uri="{9D8B030D-6E8A-4147-A177-3AD203B41FA5}">
                      <a16:colId xmlns:a16="http://schemas.microsoft.com/office/drawing/2014/main" val="234311511"/>
                    </a:ext>
                  </a:extLst>
                </a:gridCol>
                <a:gridCol w="144016">
                  <a:extLst>
                    <a:ext uri="{9D8B030D-6E8A-4147-A177-3AD203B41FA5}">
                      <a16:colId xmlns:a16="http://schemas.microsoft.com/office/drawing/2014/main" val="3047259612"/>
                    </a:ext>
                  </a:extLst>
                </a:gridCol>
                <a:gridCol w="1080121">
                  <a:extLst>
                    <a:ext uri="{9D8B030D-6E8A-4147-A177-3AD203B41FA5}">
                      <a16:colId xmlns:a16="http://schemas.microsoft.com/office/drawing/2014/main" val="2868060052"/>
                    </a:ext>
                  </a:extLst>
                </a:gridCol>
              </a:tblGrid>
              <a:tr h="296975">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gridSpan="2">
                  <a:txBody>
                    <a:bodyPr/>
                    <a:lstStyle/>
                    <a:p>
                      <a:r>
                        <a:rPr lang="nb-NO" sz="1200" dirty="0">
                          <a:effectLst/>
                          <a:latin typeface="+mj-lt"/>
                        </a:rPr>
                        <a:t>2014 (n =1408)</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hMerge="1">
                  <a:txBody>
                    <a:bodyPr/>
                    <a:lstStyle/>
                    <a:p>
                      <a:endParaRPr lang="nb-NO"/>
                    </a:p>
                  </a:txBody>
                  <a:tcPr/>
                </a:tc>
                <a:tc gridSpan="2">
                  <a:txBody>
                    <a:bodyPr/>
                    <a:lstStyle/>
                    <a:p>
                      <a:r>
                        <a:rPr lang="nb-NO" sz="1200" dirty="0">
                          <a:effectLst/>
                          <a:latin typeface="+mj-lt"/>
                        </a:rPr>
                        <a:t>1994 (n = 1444)</a:t>
                      </a:r>
                    </a:p>
                    <a:p>
                      <a:r>
                        <a:rPr lang="nb-NO"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hMerge="1">
                  <a:txBody>
                    <a:bodyPr/>
                    <a:lstStyle/>
                    <a:p>
                      <a:endParaRPr lang="nb-NO"/>
                    </a:p>
                  </a:txBody>
                  <a:tcPr/>
                </a:tc>
                <a:tc>
                  <a:txBody>
                    <a:bodyPr/>
                    <a:lstStyle/>
                    <a:p>
                      <a:r>
                        <a:rPr lang="nb-NO"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1045726159"/>
                  </a:ext>
                </a:extLst>
              </a:tr>
              <a:tr h="0">
                <a:tc>
                  <a:txBody>
                    <a:bodyPr/>
                    <a:lstStyle/>
                    <a:p>
                      <a:r>
                        <a:rPr lang="nb-NO"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Mean (SD) (min–max)</a:t>
                      </a:r>
                      <a:endParaRPr lang="nb-NO" sz="1200" dirty="0">
                        <a:effectLst/>
                        <a:latin typeface="+mj-lt"/>
                      </a:endParaRPr>
                    </a:p>
                    <a:p>
                      <a:r>
                        <a:rPr lang="nb-NO"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Mean (SD) (min–max)</a:t>
                      </a:r>
                      <a:endParaRPr lang="nb-NO" sz="1200" dirty="0">
                        <a:effectLst/>
                        <a:latin typeface="+mj-lt"/>
                      </a:endParaRPr>
                    </a:p>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nb-NO" sz="1200" dirty="0">
                          <a:effectLst/>
                          <a:latin typeface="+mj-lt"/>
                        </a:rPr>
                        <a:t>Sign.</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086295717"/>
                  </a:ext>
                </a:extLst>
              </a:tr>
              <a:tr h="49157">
                <a:tc>
                  <a:txBody>
                    <a:bodyPr/>
                    <a:lstStyle/>
                    <a:p>
                      <a:r>
                        <a:rPr lang="en-US" sz="1200">
                          <a:effectLst/>
                          <a:latin typeface="+mj-lt"/>
                        </a:rPr>
                        <a:t>Response rate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72</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61</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nb-NO"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898170730"/>
                  </a:ext>
                </a:extLst>
              </a:tr>
              <a:tr h="296975">
                <a:tc>
                  <a:txBody>
                    <a:bodyPr/>
                    <a:lstStyle/>
                    <a:p>
                      <a:r>
                        <a:rPr lang="en-US" sz="1200">
                          <a:effectLst/>
                          <a:latin typeface="+mj-lt"/>
                        </a:rPr>
                        <a:t>Age, mean (SD) </a:t>
                      </a:r>
                      <a:endParaRPr lang="nb-NO" sz="1200">
                        <a:effectLst/>
                        <a:latin typeface="+mj-lt"/>
                      </a:endParaRPr>
                    </a:p>
                    <a:p>
                      <a:r>
                        <a:rPr lang="en-US" sz="1200">
                          <a:effectLst/>
                          <a:latin typeface="+mj-lt"/>
                        </a:rPr>
                        <a:t>(min–max)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70 (9)</a:t>
                      </a:r>
                      <a:endParaRPr lang="nb-NO" sz="1200">
                        <a:effectLst/>
                        <a:latin typeface="+mj-lt"/>
                      </a:endParaRPr>
                    </a:p>
                    <a:p>
                      <a:r>
                        <a:rPr lang="en-US" sz="1200">
                          <a:effectLst/>
                          <a:latin typeface="+mj-lt"/>
                        </a:rPr>
                        <a:t>(28–98)</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57 (10)</a:t>
                      </a:r>
                      <a:endParaRPr lang="nb-NO" sz="1200" dirty="0">
                        <a:effectLst/>
                        <a:latin typeface="+mj-lt"/>
                      </a:endParaRPr>
                    </a:p>
                    <a:p>
                      <a:r>
                        <a:rPr lang="en-US" sz="1200" dirty="0">
                          <a:effectLst/>
                          <a:latin typeface="+mj-lt"/>
                        </a:rPr>
                        <a:t>(15–87)</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020946671"/>
                  </a:ext>
                </a:extLst>
              </a:tr>
              <a:tr h="445461">
                <a:tc>
                  <a:txBody>
                    <a:bodyPr/>
                    <a:lstStyle/>
                    <a:p>
                      <a:r>
                        <a:rPr lang="nb-NO" sz="1200">
                          <a:effectLst/>
                          <a:latin typeface="+mj-lt"/>
                        </a:rPr>
                        <a:t>Gender % </a:t>
                      </a:r>
                    </a:p>
                    <a:p>
                      <a:r>
                        <a:rPr lang="nb-NO" sz="1200">
                          <a:effectLst/>
                          <a:latin typeface="+mj-lt"/>
                        </a:rPr>
                        <a:t>(W = women, M = men)</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68 W / 32 M</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54 W / 46 M</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069425646"/>
                  </a:ext>
                </a:extLst>
              </a:tr>
              <a:tr h="445461">
                <a:tc>
                  <a:txBody>
                    <a:bodyPr/>
                    <a:lstStyle/>
                    <a:p>
                      <a:r>
                        <a:rPr lang="nb-NO" sz="1200" dirty="0" err="1">
                          <a:effectLst/>
                          <a:latin typeface="+mj-lt"/>
                        </a:rPr>
                        <a:t>Gender</a:t>
                      </a:r>
                      <a:r>
                        <a:rPr lang="nb-NO" sz="1200" dirty="0">
                          <a:effectLst/>
                          <a:latin typeface="+mj-lt"/>
                        </a:rPr>
                        <a:t> (n)</a:t>
                      </a:r>
                    </a:p>
                    <a:p>
                      <a:r>
                        <a:rPr lang="nb-NO" sz="1200" dirty="0">
                          <a:effectLst/>
                          <a:latin typeface="+mj-lt"/>
                        </a:rPr>
                        <a:t>(W = </a:t>
                      </a:r>
                      <a:r>
                        <a:rPr lang="nb-NO" sz="1200" dirty="0" err="1">
                          <a:effectLst/>
                          <a:latin typeface="+mj-lt"/>
                        </a:rPr>
                        <a:t>women</a:t>
                      </a:r>
                      <a:r>
                        <a:rPr lang="nb-NO" sz="1200" dirty="0">
                          <a:effectLst/>
                          <a:latin typeface="+mj-lt"/>
                        </a:rPr>
                        <a:t>, M = men)</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958 W / 450 M</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777 W / 667 M</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3592386756"/>
                  </a:ext>
                </a:extLst>
              </a:tr>
              <a:tr h="78101">
                <a:tc>
                  <a:txBody>
                    <a:bodyPr/>
                    <a:lstStyle/>
                    <a:p>
                      <a:r>
                        <a:rPr lang="en-US" sz="1200" dirty="0">
                          <a:effectLst/>
                          <a:latin typeface="+mj-lt"/>
                        </a:rPr>
                        <a:t> </a:t>
                      </a:r>
                      <a:endParaRPr lang="nb-NO" sz="1200" dirty="0">
                        <a:effectLst/>
                        <a:latin typeface="+mj-lt"/>
                      </a:endParaRPr>
                    </a:p>
                    <a:p>
                      <a:r>
                        <a:rPr lang="en-US" sz="1200" b="0" dirty="0">
                          <a:effectLst/>
                          <a:latin typeface="+mj-lt"/>
                        </a:rPr>
                        <a:t>Working</a:t>
                      </a:r>
                      <a:r>
                        <a:rPr lang="en-US" sz="1200" dirty="0">
                          <a:effectLst/>
                          <a:latin typeface="+mj-lt"/>
                        </a:rPr>
                        <a:t> status (%)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1709983323"/>
                  </a:ext>
                </a:extLst>
              </a:tr>
              <a:tr h="296975">
                <a:tc>
                  <a:txBody>
                    <a:bodyPr/>
                    <a:lstStyle/>
                    <a:p>
                      <a:r>
                        <a:rPr lang="en-US" sz="1200">
                          <a:effectLst/>
                          <a:latin typeface="+mj-lt"/>
                        </a:rPr>
                        <a:t> </a:t>
                      </a:r>
                      <a:endParaRPr lang="nb-NO" sz="1200">
                        <a:effectLst/>
                        <a:latin typeface="+mj-lt"/>
                      </a:endParaRPr>
                    </a:p>
                    <a:p>
                      <a:r>
                        <a:rPr lang="en-US" sz="1200">
                          <a:effectLst/>
                          <a:latin typeface="+mj-lt"/>
                        </a:rPr>
                        <a:t>Work (full time)</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effectLst/>
                        <a:latin typeface="+mj-lt"/>
                      </a:endParaRPr>
                    </a:p>
                    <a:p>
                      <a:r>
                        <a:rPr lang="en-US" sz="1200" dirty="0">
                          <a:effectLst/>
                          <a:latin typeface="+mj-lt"/>
                        </a:rPr>
                        <a:t>7</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 </a:t>
                      </a:r>
                      <a:endParaRPr lang="nb-NO" sz="1200">
                        <a:effectLst/>
                        <a:latin typeface="+mj-lt"/>
                      </a:endParaRPr>
                    </a:p>
                    <a:p>
                      <a:r>
                        <a:rPr lang="en-US" sz="1200">
                          <a:effectLst/>
                          <a:latin typeface="+mj-lt"/>
                        </a:rPr>
                        <a:t>23</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effectLst/>
                        <a:latin typeface="+mj-lt"/>
                      </a:endParaRPr>
                    </a:p>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1746201329"/>
                  </a:ext>
                </a:extLst>
              </a:tr>
              <a:tr h="166141">
                <a:tc>
                  <a:txBody>
                    <a:bodyPr/>
                    <a:lstStyle/>
                    <a:p>
                      <a:r>
                        <a:rPr lang="en-US" sz="1200">
                          <a:effectLst/>
                          <a:latin typeface="+mj-lt"/>
                        </a:rPr>
                        <a:t>Work (part time)</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4</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24</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3053511713"/>
                  </a:ext>
                </a:extLst>
              </a:tr>
              <a:tr h="166141">
                <a:tc>
                  <a:txBody>
                    <a:bodyPr/>
                    <a:lstStyle/>
                    <a:p>
                      <a:r>
                        <a:rPr lang="en-US" sz="1200">
                          <a:effectLst/>
                          <a:latin typeface="+mj-lt"/>
                        </a:rPr>
                        <a:t>Disability pension</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27</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56</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026690306"/>
                  </a:ext>
                </a:extLst>
              </a:tr>
              <a:tr h="166141">
                <a:tc>
                  <a:txBody>
                    <a:bodyPr/>
                    <a:lstStyle/>
                    <a:p>
                      <a:r>
                        <a:rPr lang="en-US" sz="1200">
                          <a:effectLst/>
                          <a:latin typeface="+mj-lt"/>
                        </a:rPr>
                        <a:t>Retirement</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60</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20</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922745726"/>
                  </a:ext>
                </a:extLst>
              </a:tr>
              <a:tr h="445461">
                <a:tc>
                  <a:txBody>
                    <a:bodyPr/>
                    <a:lstStyle/>
                    <a:p>
                      <a:r>
                        <a:rPr lang="en-US" sz="1200">
                          <a:effectLst/>
                          <a:latin typeface="+mj-lt"/>
                        </a:rPr>
                        <a:t> </a:t>
                      </a:r>
                      <a:endParaRPr lang="nb-NO" sz="1200">
                        <a:effectLst/>
                        <a:latin typeface="+mj-lt"/>
                      </a:endParaRPr>
                    </a:p>
                    <a:p>
                      <a:r>
                        <a:rPr lang="en-US" sz="1200">
                          <a:effectLst/>
                          <a:latin typeface="+mj-lt"/>
                        </a:rPr>
                        <a:t>Relationship status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1627551333"/>
                  </a:ext>
                </a:extLst>
              </a:tr>
              <a:tr h="166141">
                <a:tc>
                  <a:txBody>
                    <a:bodyPr/>
                    <a:lstStyle/>
                    <a:p>
                      <a:r>
                        <a:rPr lang="en-US" sz="1200">
                          <a:effectLst/>
                          <a:latin typeface="+mj-lt"/>
                        </a:rPr>
                        <a:t>Married /cohabitant</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63</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71</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4255822719"/>
                  </a:ext>
                </a:extLst>
              </a:tr>
              <a:tr h="166141">
                <a:tc>
                  <a:txBody>
                    <a:bodyPr/>
                    <a:lstStyle/>
                    <a:p>
                      <a:r>
                        <a:rPr lang="en-US" sz="1200">
                          <a:effectLst/>
                          <a:latin typeface="+mj-lt"/>
                        </a:rPr>
                        <a:t>Divorced</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13</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10</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1814036902"/>
                  </a:ext>
                </a:extLst>
              </a:tr>
              <a:tr h="166141">
                <a:tc>
                  <a:txBody>
                    <a:bodyPr/>
                    <a:lstStyle/>
                    <a:p>
                      <a:r>
                        <a:rPr lang="en-US" sz="1200">
                          <a:effectLst/>
                          <a:latin typeface="+mj-lt"/>
                        </a:rPr>
                        <a:t>Single</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8</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11</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261474404"/>
                  </a:ext>
                </a:extLst>
              </a:tr>
              <a:tr h="166141">
                <a:tc>
                  <a:txBody>
                    <a:bodyPr/>
                    <a:lstStyle/>
                    <a:p>
                      <a:r>
                        <a:rPr lang="en-US" sz="1200">
                          <a:effectLst/>
                          <a:latin typeface="+mj-lt"/>
                        </a:rPr>
                        <a:t>Widow / widower</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16</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8</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806911278"/>
                  </a:ext>
                </a:extLst>
              </a:tr>
              <a:tr h="296975">
                <a:tc>
                  <a:txBody>
                    <a:bodyPr/>
                    <a:lstStyle/>
                    <a:p>
                      <a:r>
                        <a:rPr lang="en-US" sz="1200">
                          <a:effectLst/>
                          <a:latin typeface="+mj-lt"/>
                        </a:rPr>
                        <a:t> </a:t>
                      </a:r>
                      <a:endParaRPr lang="nb-NO" sz="1200">
                        <a:effectLst/>
                        <a:latin typeface="+mj-lt"/>
                      </a:endParaRPr>
                    </a:p>
                    <a:p>
                      <a:r>
                        <a:rPr lang="en-US" sz="1200">
                          <a:effectLst/>
                          <a:latin typeface="+mj-lt"/>
                        </a:rPr>
                        <a:t>Living conditions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 </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 </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531410920"/>
                  </a:ext>
                </a:extLst>
              </a:tr>
              <a:tr h="166141">
                <a:tc>
                  <a:txBody>
                    <a:bodyPr/>
                    <a:lstStyle/>
                    <a:p>
                      <a:r>
                        <a:rPr lang="en-US" sz="1200">
                          <a:effectLst/>
                          <a:latin typeface="+mj-lt"/>
                        </a:rPr>
                        <a:t>Villa / detached</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56</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67</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1513385226"/>
                  </a:ext>
                </a:extLst>
              </a:tr>
              <a:tr h="296975">
                <a:tc>
                  <a:txBody>
                    <a:bodyPr/>
                    <a:lstStyle/>
                    <a:p>
                      <a:r>
                        <a:rPr lang="nb-NO" sz="1200">
                          <a:effectLst/>
                          <a:latin typeface="+mj-lt"/>
                        </a:rPr>
                        <a:t>Terraced, apartment block</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35</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26</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263571377"/>
                  </a:ext>
                </a:extLst>
              </a:tr>
              <a:tr h="593949">
                <a:tc>
                  <a:txBody>
                    <a:bodyPr/>
                    <a:lstStyle/>
                    <a:p>
                      <a:r>
                        <a:rPr lang="nb-NO" sz="1200">
                          <a:effectLst/>
                          <a:latin typeface="+mj-lt"/>
                        </a:rPr>
                        <a:t>Retirement home /</a:t>
                      </a:r>
                    </a:p>
                    <a:p>
                      <a:pPr marR="528955"/>
                      <a:r>
                        <a:rPr lang="nb-NO" sz="1200">
                          <a:effectLst/>
                          <a:latin typeface="+mj-lt"/>
                        </a:rPr>
                        <a:t>sheltered housing</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a:effectLst/>
                          <a:latin typeface="+mj-lt"/>
                        </a:rPr>
                        <a:t>4</a:t>
                      </a:r>
                      <a:endParaRPr lang="nb-NO" sz="120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7</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tc>
                  <a:txBody>
                    <a:bodyPr/>
                    <a:lstStyle/>
                    <a:p>
                      <a:r>
                        <a:rPr lang="en-US" sz="1200" dirty="0">
                          <a:effectLst/>
                          <a:latin typeface="+mj-lt"/>
                        </a:rPr>
                        <a:t>*</a:t>
                      </a:r>
                      <a:endParaRPr lang="nb-NO" sz="1200" dirty="0">
                        <a:solidFill>
                          <a:srgbClr val="000000"/>
                        </a:solidFill>
                        <a:effectLst/>
                        <a:latin typeface="+mj-lt"/>
                        <a:ea typeface="Times New Roman" panose="02020603050405020304" pitchFamily="18" charset="0"/>
                        <a:cs typeface="Times New Roman" panose="02020603050405020304" pitchFamily="18" charset="0"/>
                      </a:endParaRPr>
                    </a:p>
                  </a:txBody>
                  <a:tcPr marL="52060" marR="52060" marT="0" marB="0"/>
                </a:tc>
                <a:extLst>
                  <a:ext uri="{0D108BD9-81ED-4DB2-BD59-A6C34878D82A}">
                    <a16:rowId xmlns:a16="http://schemas.microsoft.com/office/drawing/2014/main" val="456475345"/>
                  </a:ext>
                </a:extLst>
              </a:tr>
            </a:tbl>
          </a:graphicData>
        </a:graphic>
      </p:graphicFrame>
      <p:sp>
        <p:nvSpPr>
          <p:cNvPr id="3" name="Rectangle 1">
            <a:extLst>
              <a:ext uri="{FF2B5EF4-FFF2-40B4-BE49-F238E27FC236}">
                <a16:creationId xmlns:a16="http://schemas.microsoft.com/office/drawing/2014/main" id="{7EFCEF86-938B-7C78-3F7F-C2A86E2ABBB1}"/>
              </a:ext>
            </a:extLst>
          </p:cNvPr>
          <p:cNvSpPr>
            <a:spLocks noChangeArrowheads="1"/>
          </p:cNvSpPr>
          <p:nvPr/>
        </p:nvSpPr>
        <p:spPr bwMode="auto">
          <a:xfrm>
            <a:off x="194048" y="368370"/>
            <a:ext cx="896448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b-N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I. </a:t>
            </a:r>
            <a:r>
              <a:rPr kumimoji="0" lang="en-US" altLang="nb-NO"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Demographics of subjects participating in 2014 and 1994 (27). Values are given in mean (SD), minimum-maximum values and percentage (%). </a:t>
            </a:r>
            <a:r>
              <a:rPr kumimoji="0" lang="nb-NO" altLang="nb-N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p&lt;.05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9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258500" y="-1"/>
            <a:ext cx="8766606" cy="1340769"/>
          </a:xfrm>
        </p:spPr>
        <p:txBody>
          <a:bodyPr/>
          <a:lstStyle/>
          <a:p>
            <a:pPr algn="ctr"/>
            <a:r>
              <a:rPr lang="nb-NO" sz="2000" b="1" dirty="0"/>
              <a:t>Opplever du i dag lammelser og </a:t>
            </a:r>
            <a:r>
              <a:rPr lang="nb-NO" sz="2400" b="1" dirty="0"/>
              <a:t>eventuelt</a:t>
            </a:r>
            <a:r>
              <a:rPr lang="nb-NO" sz="2000" b="1" dirty="0"/>
              <a:t> hvor sterke er disse lammelsene? </a:t>
            </a:r>
            <a:r>
              <a:rPr lang="nb-NO" sz="2000" dirty="0"/>
              <a:t>	</a:t>
            </a:r>
          </a:p>
        </p:txBody>
      </p:sp>
      <p:graphicFrame>
        <p:nvGraphicFramePr>
          <p:cNvPr id="9" name="Plassholder for innhold 8"/>
          <p:cNvGraphicFramePr>
            <a:graphicFrameLocks noGrp="1"/>
          </p:cNvGraphicFramePr>
          <p:nvPr>
            <p:ph sz="quarter" idx="11"/>
            <p:extLst>
              <p:ext uri="{D42A27DB-BD31-4B8C-83A1-F6EECF244321}">
                <p14:modId xmlns:p14="http://schemas.microsoft.com/office/powerpoint/2010/main" val="3330100619"/>
              </p:ext>
            </p:extLst>
          </p:nvPr>
        </p:nvGraphicFramePr>
        <p:xfrm>
          <a:off x="118894" y="1321512"/>
          <a:ext cx="4209090" cy="520383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8635256" y="5513832"/>
            <a:ext cx="389850" cy="369332"/>
          </a:xfrm>
          <a:prstGeom prst="rect">
            <a:avLst/>
          </a:prstGeom>
          <a:noFill/>
        </p:spPr>
        <p:txBody>
          <a:bodyPr wrap="none" rtlCol="0">
            <a:spAutoFit/>
          </a:bodyPr>
          <a:lstStyle/>
          <a:p>
            <a:r>
              <a:rPr lang="nb-NO" dirty="0">
                <a:solidFill>
                  <a:prstClr val="black"/>
                </a:solidFill>
              </a:rPr>
              <a:t>%</a:t>
            </a:r>
          </a:p>
        </p:txBody>
      </p:sp>
      <p:graphicFrame>
        <p:nvGraphicFramePr>
          <p:cNvPr id="6" name="Plassholder for innhold 8"/>
          <p:cNvGraphicFramePr>
            <a:graphicFrameLocks/>
          </p:cNvGraphicFramePr>
          <p:nvPr>
            <p:extLst>
              <p:ext uri="{D42A27DB-BD31-4B8C-83A1-F6EECF244321}">
                <p14:modId xmlns:p14="http://schemas.microsoft.com/office/powerpoint/2010/main" val="1900385402"/>
              </p:ext>
            </p:extLst>
          </p:nvPr>
        </p:nvGraphicFramePr>
        <p:xfrm>
          <a:off x="4446878" y="1321513"/>
          <a:ext cx="4697122" cy="4906963"/>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uppe 4"/>
          <p:cNvGrpSpPr/>
          <p:nvPr/>
        </p:nvGrpSpPr>
        <p:grpSpPr>
          <a:xfrm>
            <a:off x="1547664" y="768119"/>
            <a:ext cx="7087592" cy="510184"/>
            <a:chOff x="2281458" y="713801"/>
            <a:chExt cx="4421445" cy="510184"/>
          </a:xfrm>
        </p:grpSpPr>
        <p:sp>
          <p:nvSpPr>
            <p:cNvPr id="2" name="TekstSylinder 1"/>
            <p:cNvSpPr txBox="1"/>
            <p:nvPr/>
          </p:nvSpPr>
          <p:spPr>
            <a:xfrm>
              <a:off x="2281458" y="823875"/>
              <a:ext cx="475200" cy="400110"/>
            </a:xfrm>
            <a:prstGeom prst="rect">
              <a:avLst/>
            </a:prstGeom>
            <a:noFill/>
          </p:spPr>
          <p:txBody>
            <a:bodyPr wrap="none" rtlCol="0">
              <a:spAutoFit/>
            </a:bodyPr>
            <a:lstStyle/>
            <a:p>
              <a:r>
                <a:rPr lang="nb-NO" sz="2000" b="1" dirty="0">
                  <a:solidFill>
                    <a:schemeClr val="accent2"/>
                  </a:solidFill>
                </a:rPr>
                <a:t>1994 </a:t>
              </a:r>
            </a:p>
          </p:txBody>
        </p:sp>
        <p:sp>
          <p:nvSpPr>
            <p:cNvPr id="4" name="Pil høyre 3"/>
            <p:cNvSpPr/>
            <p:nvPr/>
          </p:nvSpPr>
          <p:spPr>
            <a:xfrm>
              <a:off x="2860884" y="890852"/>
              <a:ext cx="3096285" cy="18466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b-NO">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kstSylinder 10"/>
            <p:cNvSpPr txBox="1"/>
            <p:nvPr/>
          </p:nvSpPr>
          <p:spPr>
            <a:xfrm>
              <a:off x="6072160" y="713801"/>
              <a:ext cx="630743" cy="400110"/>
            </a:xfrm>
            <a:prstGeom prst="rect">
              <a:avLst/>
            </a:prstGeom>
            <a:noFill/>
          </p:spPr>
          <p:txBody>
            <a:bodyPr wrap="square" rtlCol="0">
              <a:spAutoFit/>
            </a:bodyPr>
            <a:lstStyle/>
            <a:p>
              <a:r>
                <a:rPr lang="nb-NO" sz="2000" b="1" dirty="0">
                  <a:solidFill>
                    <a:schemeClr val="accent2"/>
                  </a:solidFill>
                </a:rPr>
                <a:t>2014</a:t>
              </a:r>
            </a:p>
          </p:txBody>
        </p:sp>
      </p:grpSp>
      <p:sp>
        <p:nvSpPr>
          <p:cNvPr id="12" name="TekstSylinder 11"/>
          <p:cNvSpPr txBox="1"/>
          <p:nvPr/>
        </p:nvSpPr>
        <p:spPr>
          <a:xfrm>
            <a:off x="2358998" y="5924391"/>
            <a:ext cx="1502334" cy="338554"/>
          </a:xfrm>
          <a:prstGeom prst="rect">
            <a:avLst/>
          </a:prstGeom>
          <a:noFill/>
        </p:spPr>
        <p:txBody>
          <a:bodyPr wrap="none" rtlCol="0">
            <a:spAutoFit/>
          </a:bodyPr>
          <a:lstStyle/>
          <a:p>
            <a:pPr marL="171450" indent="-171450">
              <a:buFont typeface="Arial" charset="0"/>
              <a:buChar char="•"/>
            </a:pPr>
            <a:r>
              <a:rPr lang="nb-NO" sz="800" b="0" dirty="0"/>
              <a:t>Sum av mange spørsmål</a:t>
            </a:r>
          </a:p>
          <a:p>
            <a:pPr marL="171450" indent="-171450">
              <a:buFont typeface="Arial" charset="0"/>
              <a:buChar char="•"/>
            </a:pPr>
            <a:endParaRPr lang="nb-NO" sz="800" b="0" dirty="0"/>
          </a:p>
        </p:txBody>
      </p:sp>
    </p:spTree>
    <p:extLst>
      <p:ext uri="{BB962C8B-B14F-4D97-AF65-F5344CB8AC3E}">
        <p14:creationId xmlns:p14="http://schemas.microsoft.com/office/powerpoint/2010/main" val="3396405066"/>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457200" y="548680"/>
            <a:ext cx="8229600" cy="504056"/>
          </a:xfrm>
        </p:spPr>
        <p:txBody>
          <a:bodyPr>
            <a:normAutofit fontScale="90000"/>
          </a:bodyPr>
          <a:lstStyle/>
          <a:p>
            <a:pPr algn="ctr"/>
            <a:r>
              <a:rPr lang="nb-NO" sz="2000" b="1" dirty="0"/>
              <a:t>Hvilke av følgende gjøremål trenger du, ofte eller av og til, hjelp av andre for å få utført? </a:t>
            </a:r>
            <a:r>
              <a:rPr lang="nb-NO" sz="2000" dirty="0"/>
              <a:t>	</a:t>
            </a:r>
            <a:br>
              <a:rPr lang="nb-NO" sz="2000" dirty="0"/>
            </a:br>
            <a:endParaRPr lang="nb-NO" sz="2000" dirty="0"/>
          </a:p>
        </p:txBody>
      </p:sp>
      <p:graphicFrame>
        <p:nvGraphicFramePr>
          <p:cNvPr id="9" name="Plassholder for innhold 8"/>
          <p:cNvGraphicFramePr>
            <a:graphicFrameLocks noGrp="1"/>
          </p:cNvGraphicFramePr>
          <p:nvPr>
            <p:ph sz="quarter" idx="11"/>
          </p:nvPr>
        </p:nvGraphicFramePr>
        <p:xfrm>
          <a:off x="303135" y="1268760"/>
          <a:ext cx="3908825"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8055864" y="5513832"/>
            <a:ext cx="389850" cy="369332"/>
          </a:xfrm>
          <a:prstGeom prst="rect">
            <a:avLst/>
          </a:prstGeom>
          <a:noFill/>
        </p:spPr>
        <p:txBody>
          <a:bodyPr wrap="none" rtlCol="0">
            <a:spAutoFit/>
          </a:bodyPr>
          <a:lstStyle/>
          <a:p>
            <a:r>
              <a:rPr lang="nb-NO" dirty="0">
                <a:solidFill>
                  <a:prstClr val="black"/>
                </a:solidFill>
              </a:rPr>
              <a:t>%</a:t>
            </a:r>
          </a:p>
        </p:txBody>
      </p:sp>
      <p:graphicFrame>
        <p:nvGraphicFramePr>
          <p:cNvPr id="6" name="Plassholder for innhold 8"/>
          <p:cNvGraphicFramePr>
            <a:graphicFrameLocks/>
          </p:cNvGraphicFramePr>
          <p:nvPr/>
        </p:nvGraphicFramePr>
        <p:xfrm>
          <a:off x="4697121" y="1268760"/>
          <a:ext cx="4215077" cy="4968552"/>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uppe 7"/>
          <p:cNvGrpSpPr/>
          <p:nvPr/>
        </p:nvGrpSpPr>
        <p:grpSpPr>
          <a:xfrm>
            <a:off x="2255810" y="976502"/>
            <a:ext cx="4238122" cy="340042"/>
            <a:chOff x="2281458" y="822374"/>
            <a:chExt cx="4238122" cy="309278"/>
          </a:xfrm>
        </p:grpSpPr>
        <p:sp>
          <p:nvSpPr>
            <p:cNvPr id="11" name="TekstSylinder 10"/>
            <p:cNvSpPr txBox="1"/>
            <p:nvPr/>
          </p:nvSpPr>
          <p:spPr>
            <a:xfrm>
              <a:off x="2281458" y="823875"/>
              <a:ext cx="631904" cy="307777"/>
            </a:xfrm>
            <a:prstGeom prst="rect">
              <a:avLst/>
            </a:prstGeom>
            <a:noFill/>
          </p:spPr>
          <p:txBody>
            <a:bodyPr wrap="none" rtlCol="0">
              <a:spAutoFit/>
            </a:bodyPr>
            <a:lstStyle/>
            <a:p>
              <a:r>
                <a:rPr lang="nb-NO" sz="1400" b="0" dirty="0">
                  <a:solidFill>
                    <a:schemeClr val="accent2"/>
                  </a:solidFill>
                </a:rPr>
                <a:t>1994 </a:t>
              </a:r>
            </a:p>
          </p:txBody>
        </p:sp>
        <p:sp>
          <p:nvSpPr>
            <p:cNvPr id="12" name="Pil høyre 11"/>
            <p:cNvSpPr/>
            <p:nvPr/>
          </p:nvSpPr>
          <p:spPr>
            <a:xfrm>
              <a:off x="2860884" y="890852"/>
              <a:ext cx="3096285" cy="18466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b-NO">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TekstSylinder 12"/>
            <p:cNvSpPr txBox="1"/>
            <p:nvPr/>
          </p:nvSpPr>
          <p:spPr>
            <a:xfrm>
              <a:off x="5937369" y="822374"/>
              <a:ext cx="582211" cy="307777"/>
            </a:xfrm>
            <a:prstGeom prst="rect">
              <a:avLst/>
            </a:prstGeom>
            <a:noFill/>
          </p:spPr>
          <p:txBody>
            <a:bodyPr wrap="none" rtlCol="0">
              <a:spAutoFit/>
            </a:bodyPr>
            <a:lstStyle/>
            <a:p>
              <a:r>
                <a:rPr lang="nb-NO" sz="1400" b="0" dirty="0">
                  <a:solidFill>
                    <a:schemeClr val="accent2"/>
                  </a:solidFill>
                </a:rPr>
                <a:t>2014</a:t>
              </a:r>
            </a:p>
          </p:txBody>
        </p:sp>
      </p:grpSp>
      <p:sp>
        <p:nvSpPr>
          <p:cNvPr id="15" name="TekstSylinder 14"/>
          <p:cNvSpPr txBox="1"/>
          <p:nvPr/>
        </p:nvSpPr>
        <p:spPr>
          <a:xfrm>
            <a:off x="2398228" y="2935301"/>
            <a:ext cx="321110" cy="307777"/>
          </a:xfrm>
          <a:prstGeom prst="rect">
            <a:avLst/>
          </a:prstGeom>
          <a:noFill/>
        </p:spPr>
        <p:txBody>
          <a:bodyPr wrap="square" rtlCol="0">
            <a:spAutoFit/>
          </a:bodyPr>
          <a:lstStyle/>
          <a:p>
            <a:r>
              <a:rPr lang="nb-NO" sz="1400" b="0" dirty="0"/>
              <a:t>*</a:t>
            </a:r>
          </a:p>
        </p:txBody>
      </p:sp>
      <p:sp>
        <p:nvSpPr>
          <p:cNvPr id="16" name="TekstSylinder 15"/>
          <p:cNvSpPr txBox="1"/>
          <p:nvPr/>
        </p:nvSpPr>
        <p:spPr>
          <a:xfrm>
            <a:off x="2358998" y="5924391"/>
            <a:ext cx="1415772" cy="338554"/>
          </a:xfrm>
          <a:prstGeom prst="rect">
            <a:avLst/>
          </a:prstGeom>
          <a:noFill/>
        </p:spPr>
        <p:txBody>
          <a:bodyPr wrap="none" rtlCol="0">
            <a:spAutoFit/>
          </a:bodyPr>
          <a:lstStyle/>
          <a:p>
            <a:r>
              <a:rPr lang="nb-NO" sz="800" b="0" dirty="0"/>
              <a:t>*  Ikke sammenliknbare tall</a:t>
            </a:r>
          </a:p>
          <a:p>
            <a:pPr marL="171450" indent="-171450">
              <a:buFont typeface="Arial" charset="0"/>
              <a:buChar char="•"/>
            </a:pPr>
            <a:endParaRPr lang="nb-NO" sz="800" b="0" dirty="0"/>
          </a:p>
        </p:txBody>
      </p:sp>
      <p:sp>
        <p:nvSpPr>
          <p:cNvPr id="17" name="TekstSylinder 16"/>
          <p:cNvSpPr txBox="1"/>
          <p:nvPr/>
        </p:nvSpPr>
        <p:spPr>
          <a:xfrm>
            <a:off x="2398228" y="3602531"/>
            <a:ext cx="321110" cy="307777"/>
          </a:xfrm>
          <a:prstGeom prst="rect">
            <a:avLst/>
          </a:prstGeom>
          <a:noFill/>
        </p:spPr>
        <p:txBody>
          <a:bodyPr wrap="square" rtlCol="0">
            <a:spAutoFit/>
          </a:bodyPr>
          <a:lstStyle/>
          <a:p>
            <a:r>
              <a:rPr lang="nb-NO" sz="1400" b="0" dirty="0"/>
              <a:t>*</a:t>
            </a:r>
          </a:p>
        </p:txBody>
      </p:sp>
    </p:spTree>
    <p:extLst>
      <p:ext uri="{BB962C8B-B14F-4D97-AF65-F5344CB8AC3E}">
        <p14:creationId xmlns:p14="http://schemas.microsoft.com/office/powerpoint/2010/main" val="3436358279"/>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01700A8B-5FB5-13C2-A2E9-FB983BA6C8AB}"/>
              </a:ext>
            </a:extLst>
          </p:cNvPr>
          <p:cNvGraphicFramePr>
            <a:graphicFrameLocks noGrp="1"/>
          </p:cNvGraphicFramePr>
          <p:nvPr>
            <p:extLst>
              <p:ext uri="{D42A27DB-BD31-4B8C-83A1-F6EECF244321}">
                <p14:modId xmlns:p14="http://schemas.microsoft.com/office/powerpoint/2010/main" val="2078105008"/>
              </p:ext>
            </p:extLst>
          </p:nvPr>
        </p:nvGraphicFramePr>
        <p:xfrm>
          <a:off x="1" y="1939618"/>
          <a:ext cx="9036496" cy="4733194"/>
        </p:xfrm>
        <a:graphic>
          <a:graphicData uri="http://schemas.openxmlformats.org/drawingml/2006/table">
            <a:tbl>
              <a:tblPr firstRow="1">
                <a:tableStyleId>{5C22544A-7EE6-4342-B048-85BDC9FD1C3A}</a:tableStyleId>
              </a:tblPr>
              <a:tblGrid>
                <a:gridCol w="4023877">
                  <a:extLst>
                    <a:ext uri="{9D8B030D-6E8A-4147-A177-3AD203B41FA5}">
                      <a16:colId xmlns:a16="http://schemas.microsoft.com/office/drawing/2014/main" val="1026397795"/>
                    </a:ext>
                  </a:extLst>
                </a:gridCol>
                <a:gridCol w="823297">
                  <a:extLst>
                    <a:ext uri="{9D8B030D-6E8A-4147-A177-3AD203B41FA5}">
                      <a16:colId xmlns:a16="http://schemas.microsoft.com/office/drawing/2014/main" val="1384203738"/>
                    </a:ext>
                  </a:extLst>
                </a:gridCol>
                <a:gridCol w="722313">
                  <a:extLst>
                    <a:ext uri="{9D8B030D-6E8A-4147-A177-3AD203B41FA5}">
                      <a16:colId xmlns:a16="http://schemas.microsoft.com/office/drawing/2014/main" val="78834609"/>
                    </a:ext>
                  </a:extLst>
                </a:gridCol>
                <a:gridCol w="955465">
                  <a:extLst>
                    <a:ext uri="{9D8B030D-6E8A-4147-A177-3AD203B41FA5}">
                      <a16:colId xmlns:a16="http://schemas.microsoft.com/office/drawing/2014/main" val="1046865642"/>
                    </a:ext>
                  </a:extLst>
                </a:gridCol>
                <a:gridCol w="585193">
                  <a:extLst>
                    <a:ext uri="{9D8B030D-6E8A-4147-A177-3AD203B41FA5}">
                      <a16:colId xmlns:a16="http://schemas.microsoft.com/office/drawing/2014/main" val="3888551743"/>
                    </a:ext>
                  </a:extLst>
                </a:gridCol>
                <a:gridCol w="1309448">
                  <a:extLst>
                    <a:ext uri="{9D8B030D-6E8A-4147-A177-3AD203B41FA5}">
                      <a16:colId xmlns:a16="http://schemas.microsoft.com/office/drawing/2014/main" val="714871173"/>
                    </a:ext>
                  </a:extLst>
                </a:gridCol>
                <a:gridCol w="616903">
                  <a:extLst>
                    <a:ext uri="{9D8B030D-6E8A-4147-A177-3AD203B41FA5}">
                      <a16:colId xmlns:a16="http://schemas.microsoft.com/office/drawing/2014/main" val="3295200672"/>
                    </a:ext>
                  </a:extLst>
                </a:gridCol>
              </a:tblGrid>
              <a:tr h="741872">
                <a:tc>
                  <a:txBody>
                    <a:bodyPr/>
                    <a:lstStyle/>
                    <a:p>
                      <a:r>
                        <a:rPr lang="en-US" sz="1600" dirty="0">
                          <a:effectLst/>
                        </a:rPr>
                        <a:t> </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gridSpan="2">
                  <a:txBody>
                    <a:bodyPr/>
                    <a:lstStyle/>
                    <a:p>
                      <a:pPr algn="ctr"/>
                      <a:r>
                        <a:rPr lang="nb-NO" sz="1600" dirty="0">
                          <a:effectLst/>
                        </a:rPr>
                        <a:t>2014 (n = 1408)</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hMerge="1">
                  <a:txBody>
                    <a:bodyPr/>
                    <a:lstStyle/>
                    <a:p>
                      <a:endParaRPr lang="nb-NO"/>
                    </a:p>
                  </a:txBody>
                  <a:tcPr/>
                </a:tc>
                <a:tc gridSpan="2">
                  <a:txBody>
                    <a:bodyPr/>
                    <a:lstStyle/>
                    <a:p>
                      <a:pPr algn="ctr"/>
                      <a:r>
                        <a:rPr lang="nb-NO" sz="1600" dirty="0">
                          <a:effectLst/>
                        </a:rPr>
                        <a:t>1994 (n = 1444)</a:t>
                      </a:r>
                    </a:p>
                    <a:p>
                      <a:pPr algn="ctr"/>
                      <a:r>
                        <a:rPr lang="nb-NO" sz="1600" dirty="0">
                          <a:effectLst/>
                        </a:rPr>
                        <a:t> </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hMerge="1">
                  <a:txBody>
                    <a:bodyPr/>
                    <a:lstStyle/>
                    <a:p>
                      <a:endParaRPr lang="nb-NO"/>
                    </a:p>
                  </a:txBody>
                  <a:tcPr/>
                </a:tc>
                <a:tc gridSpan="2">
                  <a:txBody>
                    <a:bodyPr/>
                    <a:lstStyle/>
                    <a:p>
                      <a:pPr marL="21590" indent="-21590" algn="ctr"/>
                      <a:r>
                        <a:rPr lang="nb-NO" sz="1600">
                          <a:effectLst/>
                        </a:rPr>
                        <a:t> </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hMerge="1">
                  <a:txBody>
                    <a:bodyPr/>
                    <a:lstStyle/>
                    <a:p>
                      <a:endParaRPr lang="nb-NO"/>
                    </a:p>
                  </a:txBody>
                  <a:tcPr/>
                </a:tc>
                <a:extLst>
                  <a:ext uri="{0D108BD9-81ED-4DB2-BD59-A6C34878D82A}">
                    <a16:rowId xmlns:a16="http://schemas.microsoft.com/office/drawing/2014/main" val="3906431224"/>
                  </a:ext>
                </a:extLst>
              </a:tr>
              <a:tr h="741872">
                <a:tc>
                  <a:txBody>
                    <a:bodyPr/>
                    <a:lstStyle/>
                    <a:p>
                      <a:r>
                        <a:rPr lang="nb-NO" sz="1600" dirty="0">
                          <a:effectLst/>
                        </a:rPr>
                        <a:t> </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marL="62230" indent="-62230"/>
                      <a:r>
                        <a:rPr lang="en-US" sz="1600" dirty="0">
                          <a:effectLst/>
                        </a:rPr>
                        <a:t>Mean </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r>
                        <a:rPr lang="en-US" sz="1600">
                          <a:effectLst/>
                        </a:rPr>
                        <a:t>Mean </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spcAft>
                          <a:spcPts val="0"/>
                        </a:spcAft>
                        <a:tabLst>
                          <a:tab pos="581660" algn="l"/>
                          <a:tab pos="89154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rPr>
                        <a:t>Age at new</a:t>
                      </a:r>
                      <a:endParaRPr lang="nb-NO" sz="1600" dirty="0">
                        <a:effectLst/>
                      </a:endParaRPr>
                    </a:p>
                    <a:p>
                      <a:pPr algn="ctr">
                        <a:tabLst>
                          <a:tab pos="581660" algn="l"/>
                          <a:tab pos="89154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rPr>
                        <a:t>weakness</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r>
                        <a:rPr lang="en-US" sz="1600" dirty="0">
                          <a:effectLst/>
                        </a:rPr>
                        <a:t>Sign.</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210844595"/>
                  </a:ext>
                </a:extLst>
              </a:tr>
              <a:tr h="741872">
                <a:tc>
                  <a: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effectLst/>
                        </a:rPr>
                        <a:t> </a:t>
                      </a:r>
                      <a:endParaRPr lang="nb-NO" sz="1600" b="1" dirty="0">
                        <a:effectLst/>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effectLst/>
                        </a:rPr>
                        <a:t>New muscle weakness (%)</a:t>
                      </a:r>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b="1" dirty="0">
                          <a:effectLst/>
                        </a:rPr>
                        <a:t> </a:t>
                      </a:r>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b="1">
                          <a:effectLst/>
                        </a:rPr>
                        <a:t> </a:t>
                      </a:r>
                      <a:endParaRPr lang="nb-NO"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r>
                        <a:rPr lang="en-US" sz="1600" b="1">
                          <a:effectLst/>
                        </a:rPr>
                        <a:t> </a:t>
                      </a:r>
                      <a:endParaRPr lang="nb-NO"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b="1" dirty="0">
                          <a:effectLst/>
                        </a:rPr>
                        <a:t> </a:t>
                      </a:r>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4135321454"/>
                  </a:ext>
                </a:extLst>
              </a:tr>
              <a:tr h="428817">
                <a:tc>
                  <a: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Extremities previously affected by polio</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95</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effectLst/>
                        </a:rPr>
                        <a:t>85</a:t>
                      </a:r>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46 (14)</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a:effectLst/>
                        </a:rPr>
                        <a:t>*</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2250838509"/>
                  </a:ext>
                </a:extLst>
              </a:tr>
              <a:tr h="792310">
                <a:tc>
                  <a: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Extremities previously not affected by polio</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67</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58</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50 (14)</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a:effectLst/>
                        </a:rPr>
                        <a:t>*</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2023585152"/>
                  </a:ext>
                </a:extLst>
              </a:tr>
              <a:tr h="428817">
                <a:tc>
                  <a: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b="1" dirty="0">
                          <a:effectLst/>
                        </a:rPr>
                        <a:t>Loss of muscle size or volume (%)</a:t>
                      </a:r>
                      <a:endParaRPr lang="nb-NO"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 </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 </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 </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a:effectLst/>
                        </a:rPr>
                        <a:t> </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2730000360"/>
                  </a:ext>
                </a:extLst>
              </a:tr>
              <a:tr h="428817">
                <a:tc>
                  <a: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Extremities previously affected by polio</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63</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49</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46 (15)</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a:effectLst/>
                        </a:rPr>
                        <a:t>*</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294738499"/>
                  </a:ext>
                </a:extLst>
              </a:tr>
              <a:tr h="428817">
                <a:tc>
                  <a:txBody>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Extremities previously not affected by polio</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38</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24</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a:effectLst/>
                        </a:rPr>
                        <a:t>51 (12)</a:t>
                      </a:r>
                      <a:endParaRPr lang="nb-NO"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tc>
                  <a:txBody>
                    <a:bodyPr/>
                    <a:lstStyle/>
                    <a:p>
                      <a:pPr algn="ctr"/>
                      <a:r>
                        <a:rPr lang="en-US" sz="1600" dirty="0">
                          <a:effectLst/>
                        </a:rPr>
                        <a:t>*</a:t>
                      </a:r>
                      <a:endParaRPr lang="nb-NO"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tc>
                <a:extLst>
                  <a:ext uri="{0D108BD9-81ED-4DB2-BD59-A6C34878D82A}">
                    <a16:rowId xmlns:a16="http://schemas.microsoft.com/office/drawing/2014/main" val="2955480169"/>
                  </a:ext>
                </a:extLst>
              </a:tr>
            </a:tbl>
          </a:graphicData>
        </a:graphic>
      </p:graphicFrame>
      <p:sp>
        <p:nvSpPr>
          <p:cNvPr id="3" name="Rectangle 1">
            <a:extLst>
              <a:ext uri="{FF2B5EF4-FFF2-40B4-BE49-F238E27FC236}">
                <a16:creationId xmlns:a16="http://schemas.microsoft.com/office/drawing/2014/main" id="{A1542113-B028-3888-EA24-B95D67B6182F}"/>
              </a:ext>
            </a:extLst>
          </p:cNvPr>
          <p:cNvSpPr>
            <a:spLocks noChangeArrowheads="1"/>
          </p:cNvSpPr>
          <p:nvPr/>
        </p:nvSpPr>
        <p:spPr bwMode="auto">
          <a:xfrm>
            <a:off x="899592" y="939345"/>
            <a:ext cx="761575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51075" algn="l"/>
              </a:tabLst>
              <a:defRPr>
                <a:solidFill>
                  <a:schemeClr val="tx1"/>
                </a:solidFill>
                <a:latin typeface="Arial" panose="020B0604020202020204" pitchFamily="34" charset="0"/>
              </a:defRPr>
            </a:lvl1pPr>
            <a:lvl2pPr eaLnBrk="0" fontAlgn="base" hangingPunct="0">
              <a:spcBef>
                <a:spcPct val="0"/>
              </a:spcBef>
              <a:spcAft>
                <a:spcPct val="0"/>
              </a:spcAft>
              <a:tabLst>
                <a:tab pos="2251075" algn="l"/>
              </a:tabLst>
              <a:defRPr>
                <a:solidFill>
                  <a:schemeClr val="tx1"/>
                </a:solidFill>
                <a:latin typeface="Arial" panose="020B0604020202020204" pitchFamily="34" charset="0"/>
              </a:defRPr>
            </a:lvl2pPr>
            <a:lvl3pPr eaLnBrk="0" fontAlgn="base" hangingPunct="0">
              <a:spcBef>
                <a:spcPct val="0"/>
              </a:spcBef>
              <a:spcAft>
                <a:spcPct val="0"/>
              </a:spcAft>
              <a:tabLst>
                <a:tab pos="2251075" algn="l"/>
              </a:tabLst>
              <a:defRPr>
                <a:solidFill>
                  <a:schemeClr val="tx1"/>
                </a:solidFill>
                <a:latin typeface="Arial" panose="020B0604020202020204" pitchFamily="34" charset="0"/>
              </a:defRPr>
            </a:lvl3pPr>
            <a:lvl4pPr eaLnBrk="0" fontAlgn="base" hangingPunct="0">
              <a:spcBef>
                <a:spcPct val="0"/>
              </a:spcBef>
              <a:spcAft>
                <a:spcPct val="0"/>
              </a:spcAft>
              <a:tabLst>
                <a:tab pos="2251075" algn="l"/>
              </a:tabLst>
              <a:defRPr>
                <a:solidFill>
                  <a:schemeClr val="tx1"/>
                </a:solidFill>
                <a:latin typeface="Arial" panose="020B0604020202020204" pitchFamily="34" charset="0"/>
              </a:defRPr>
            </a:lvl4pPr>
            <a:lvl5pPr eaLnBrk="0" fontAlgn="base" hangingPunct="0">
              <a:spcBef>
                <a:spcPct val="0"/>
              </a:spcBef>
              <a:spcAft>
                <a:spcPct val="0"/>
              </a:spcAft>
              <a:tabLst>
                <a:tab pos="2251075" algn="l"/>
              </a:tabLst>
              <a:defRPr>
                <a:solidFill>
                  <a:schemeClr val="tx1"/>
                </a:solidFill>
                <a:latin typeface="Arial" panose="020B0604020202020204" pitchFamily="34" charset="0"/>
              </a:defRPr>
            </a:lvl5pPr>
            <a:lvl6pPr eaLnBrk="0" fontAlgn="base" hangingPunct="0">
              <a:spcBef>
                <a:spcPct val="0"/>
              </a:spcBef>
              <a:spcAft>
                <a:spcPct val="0"/>
              </a:spcAft>
              <a:tabLst>
                <a:tab pos="2251075" algn="l"/>
              </a:tabLst>
              <a:defRPr>
                <a:solidFill>
                  <a:schemeClr val="tx1"/>
                </a:solidFill>
                <a:latin typeface="Arial" panose="020B0604020202020204" pitchFamily="34" charset="0"/>
              </a:defRPr>
            </a:lvl6pPr>
            <a:lvl7pPr eaLnBrk="0" fontAlgn="base" hangingPunct="0">
              <a:spcBef>
                <a:spcPct val="0"/>
              </a:spcBef>
              <a:spcAft>
                <a:spcPct val="0"/>
              </a:spcAft>
              <a:tabLst>
                <a:tab pos="2251075" algn="l"/>
              </a:tabLst>
              <a:defRPr>
                <a:solidFill>
                  <a:schemeClr val="tx1"/>
                </a:solidFill>
                <a:latin typeface="Arial" panose="020B0604020202020204" pitchFamily="34" charset="0"/>
              </a:defRPr>
            </a:lvl7pPr>
            <a:lvl8pPr eaLnBrk="0" fontAlgn="base" hangingPunct="0">
              <a:spcBef>
                <a:spcPct val="0"/>
              </a:spcBef>
              <a:spcAft>
                <a:spcPct val="0"/>
              </a:spcAft>
              <a:tabLst>
                <a:tab pos="2251075" algn="l"/>
              </a:tabLst>
              <a:defRPr>
                <a:solidFill>
                  <a:schemeClr val="tx1"/>
                </a:solidFill>
                <a:latin typeface="Arial" panose="020B0604020202020204" pitchFamily="34" charset="0"/>
              </a:defRPr>
            </a:lvl8pPr>
            <a:lvl9pPr eaLnBrk="0" fontAlgn="base" hangingPunct="0">
              <a:spcBef>
                <a:spcPct val="0"/>
              </a:spcBef>
              <a:spcAft>
                <a:spcPct val="0"/>
              </a:spcAft>
              <a:tabLst>
                <a:tab pos="2251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51075" algn="l"/>
              </a:tabLst>
            </a:pPr>
            <a:r>
              <a:rPr kumimoji="0" lang="en-US" altLang="nb-N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V.</a:t>
            </a:r>
            <a:r>
              <a:rPr kumimoji="0" lang="en-US" altLang="nb-N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nb-NO"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Prevalence (%) of new muscle weakness and loss of muscle volume in the extremities reported in 1994 and 2014. Age when new muscle weakness occurred is given in mean years (SD). </a:t>
            </a:r>
            <a:endParaRPr kumimoji="0" lang="nb-NO" altLang="nb-NO"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r>
              <a:rPr kumimoji="0" lang="nb-NO" altLang="nb-NO"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p&lt;.05</a:t>
            </a:r>
            <a:endParaRPr kumimoji="0" lang="nb-NO" altLang="nb-NO"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51075" algn="l"/>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44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ABC7C5-3A8C-4A20-4465-195A6F40F2A9}"/>
              </a:ext>
            </a:extLst>
          </p:cNvPr>
          <p:cNvSpPr>
            <a:spLocks noGrp="1"/>
          </p:cNvSpPr>
          <p:nvPr>
            <p:ph type="title"/>
          </p:nvPr>
        </p:nvSpPr>
        <p:spPr/>
        <p:txBody>
          <a:bodyPr>
            <a:normAutofit/>
          </a:bodyPr>
          <a:lstStyle/>
          <a:p>
            <a:r>
              <a:rPr lang="nb-NO" sz="4000" b="1" dirty="0"/>
              <a:t>PPS?</a:t>
            </a:r>
          </a:p>
        </p:txBody>
      </p:sp>
      <p:sp>
        <p:nvSpPr>
          <p:cNvPr id="12" name="Plassholder for innhold 11">
            <a:extLst>
              <a:ext uri="{FF2B5EF4-FFF2-40B4-BE49-F238E27FC236}">
                <a16:creationId xmlns:a16="http://schemas.microsoft.com/office/drawing/2014/main" id="{36C5AAD2-0FB7-45D6-7A91-191E183791B2}"/>
              </a:ext>
            </a:extLst>
          </p:cNvPr>
          <p:cNvSpPr>
            <a:spLocks noGrp="1"/>
          </p:cNvSpPr>
          <p:nvPr>
            <p:ph sz="half" idx="1"/>
          </p:nvPr>
        </p:nvSpPr>
        <p:spPr/>
        <p:txBody>
          <a:bodyPr>
            <a:normAutofit/>
          </a:bodyPr>
          <a:lstStyle/>
          <a:p>
            <a:r>
              <a:rPr lang="nb-NO" sz="3600" dirty="0"/>
              <a:t>Opplever du at du har et postpolio syndrom?</a:t>
            </a:r>
          </a:p>
          <a:p>
            <a:endParaRPr lang="nb-NO" sz="3600" dirty="0"/>
          </a:p>
          <a:p>
            <a:r>
              <a:rPr lang="nb-NO" sz="3600" dirty="0"/>
              <a:t>1994: 64 %</a:t>
            </a:r>
          </a:p>
          <a:p>
            <a:r>
              <a:rPr lang="nb-NO" sz="3600" dirty="0"/>
              <a:t>2014: 93 %</a:t>
            </a:r>
          </a:p>
          <a:p>
            <a:r>
              <a:rPr lang="nb-NO" sz="3600" dirty="0"/>
              <a:t>2020: 97%</a:t>
            </a:r>
          </a:p>
          <a:p>
            <a:endParaRPr lang="nb-NO" sz="3600" dirty="0"/>
          </a:p>
        </p:txBody>
      </p:sp>
      <p:sp>
        <p:nvSpPr>
          <p:cNvPr id="14" name="Plassholder for innhold 13">
            <a:extLst>
              <a:ext uri="{FF2B5EF4-FFF2-40B4-BE49-F238E27FC236}">
                <a16:creationId xmlns:a16="http://schemas.microsoft.com/office/drawing/2014/main" id="{1A74BE5B-0E1F-89D8-CCF9-F0A61849E5F6}"/>
              </a:ext>
            </a:extLst>
          </p:cNvPr>
          <p:cNvSpPr>
            <a:spLocks noGrp="1"/>
          </p:cNvSpPr>
          <p:nvPr>
            <p:ph sz="half" idx="2"/>
          </p:nvPr>
        </p:nvSpPr>
        <p:spPr/>
        <p:txBody>
          <a:bodyPr>
            <a:normAutofit/>
          </a:bodyPr>
          <a:lstStyle/>
          <a:p>
            <a:r>
              <a:rPr lang="nb-NO" sz="3600" dirty="0"/>
              <a:t>Hvor gammel var du da?</a:t>
            </a:r>
          </a:p>
          <a:p>
            <a:endParaRPr lang="nb-NO" sz="3600" dirty="0"/>
          </a:p>
          <a:p>
            <a:endParaRPr lang="nb-NO" sz="3600" dirty="0"/>
          </a:p>
          <a:p>
            <a:r>
              <a:rPr lang="nb-NO" sz="3600" dirty="0"/>
              <a:t>1994: 46 år</a:t>
            </a:r>
          </a:p>
          <a:p>
            <a:r>
              <a:rPr lang="nb-NO" sz="3600" dirty="0"/>
              <a:t>2014: 48 år</a:t>
            </a:r>
          </a:p>
          <a:p>
            <a:r>
              <a:rPr lang="nb-NO" sz="3600" dirty="0"/>
              <a:t>2020: 30 år</a:t>
            </a:r>
          </a:p>
        </p:txBody>
      </p:sp>
    </p:spTree>
    <p:extLst>
      <p:ext uri="{BB962C8B-B14F-4D97-AF65-F5344CB8AC3E}">
        <p14:creationId xmlns:p14="http://schemas.microsoft.com/office/powerpoint/2010/main" val="369133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2000" b="1" dirty="0"/>
              <a:t>Mange var på sykehus/institusjon, både i akuttfasen og i  rehabiliteringsfasen. Hvordan var din situasjon i disse to fasene?</a:t>
            </a:r>
            <a:endParaRPr lang="nb-NO" sz="2000" b="1" dirty="0">
              <a:solidFill>
                <a:schemeClr val="tx1"/>
              </a:solidFill>
            </a:endParaRPr>
          </a:p>
        </p:txBody>
      </p:sp>
      <p:graphicFrame>
        <p:nvGraphicFramePr>
          <p:cNvPr id="5" name="Plassholder for innhold 4"/>
          <p:cNvGraphicFramePr>
            <a:graphicFrameLocks noGrp="1"/>
          </p:cNvGraphicFramePr>
          <p:nvPr>
            <p:ph sz="quarter" idx="11"/>
            <p:extLst>
              <p:ext uri="{D42A27DB-BD31-4B8C-83A1-F6EECF244321}">
                <p14:modId xmlns:p14="http://schemas.microsoft.com/office/powerpoint/2010/main" val="1609213661"/>
              </p:ext>
            </p:extLst>
          </p:nvPr>
        </p:nvGraphicFramePr>
        <p:xfrm>
          <a:off x="179512" y="1484784"/>
          <a:ext cx="8712968" cy="4762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p:cNvGraphicFramePr>
            <a:graphicFrameLocks noGrp="1"/>
          </p:cNvGraphicFramePr>
          <p:nvPr/>
        </p:nvGraphicFramePr>
        <p:xfrm>
          <a:off x="8093075" y="5632450"/>
          <a:ext cx="762000" cy="190500"/>
        </p:xfrm>
        <a:graphic>
          <a:graphicData uri="http://schemas.openxmlformats.org/drawingml/2006/table">
            <a:tbl>
              <a:tblPr>
                <a:tableStyleId>{2D5ABB26-0587-4C30-8999-92F81FD0307C}</a:tableStyleId>
              </a:tblPr>
              <a:tblGrid>
                <a:gridCol w="762000">
                  <a:extLst>
                    <a:ext uri="{9D8B030D-6E8A-4147-A177-3AD203B41FA5}">
                      <a16:colId xmlns:a16="http://schemas.microsoft.com/office/drawing/2014/main" val="20000"/>
                    </a:ext>
                  </a:extLst>
                </a:gridCol>
              </a:tblGrid>
              <a:tr h="190500">
                <a:tc>
                  <a:txBody>
                    <a:bodyPr/>
                    <a:lstStyle/>
                    <a:p>
                      <a:pPr algn="l" fontAlgn="b"/>
                      <a:r>
                        <a:rPr lang="nb-NO" sz="1100" i="1" u="none" strike="noStrike" dirty="0">
                          <a:effectLst/>
                        </a:rPr>
                        <a:t>(n=1372)</a:t>
                      </a:r>
                      <a:endParaRPr lang="nb-NO" sz="1100" b="0" i="1"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09151737"/>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92209" y="261692"/>
            <a:ext cx="8951899" cy="766800"/>
          </a:xfrm>
        </p:spPr>
        <p:txBody>
          <a:bodyPr>
            <a:normAutofit/>
          </a:bodyPr>
          <a:lstStyle/>
          <a:p>
            <a:pPr algn="ctr"/>
            <a:r>
              <a:rPr lang="nb-NO" sz="2800" b="1" dirty="0"/>
              <a:t>Har du i senere tid opplevd økende problemer med:</a:t>
            </a:r>
          </a:p>
        </p:txBody>
      </p:sp>
      <p:graphicFrame>
        <p:nvGraphicFramePr>
          <p:cNvPr id="9" name="Plassholder for innhold 8"/>
          <p:cNvGraphicFramePr>
            <a:graphicFrameLocks noGrp="1"/>
          </p:cNvGraphicFramePr>
          <p:nvPr>
            <p:ph sz="quarter" idx="11"/>
            <p:extLst>
              <p:ext uri="{D42A27DB-BD31-4B8C-83A1-F6EECF244321}">
                <p14:modId xmlns:p14="http://schemas.microsoft.com/office/powerpoint/2010/main" val="1626989291"/>
              </p:ext>
            </p:extLst>
          </p:nvPr>
        </p:nvGraphicFramePr>
        <p:xfrm>
          <a:off x="92210" y="1196753"/>
          <a:ext cx="8951898"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8055864" y="5513832"/>
            <a:ext cx="389850" cy="369332"/>
          </a:xfrm>
          <a:prstGeom prst="rect">
            <a:avLst/>
          </a:prstGeom>
          <a:noFill/>
        </p:spPr>
        <p:txBody>
          <a:bodyPr wrap="none" rtlCol="0">
            <a:spAutoFit/>
          </a:bodyPr>
          <a:lstStyle/>
          <a:p>
            <a:r>
              <a:rPr lang="nb-NO" dirty="0">
                <a:solidFill>
                  <a:prstClr val="black"/>
                </a:solidFill>
              </a:rPr>
              <a:t>%</a:t>
            </a:r>
          </a:p>
        </p:txBody>
      </p:sp>
      <p:sp>
        <p:nvSpPr>
          <p:cNvPr id="8" name="TekstSylinder 7"/>
          <p:cNvSpPr txBox="1"/>
          <p:nvPr/>
        </p:nvSpPr>
        <p:spPr>
          <a:xfrm>
            <a:off x="6084168" y="5924391"/>
            <a:ext cx="1512168" cy="338554"/>
          </a:xfrm>
          <a:prstGeom prst="rect">
            <a:avLst/>
          </a:prstGeom>
          <a:noFill/>
        </p:spPr>
        <p:txBody>
          <a:bodyPr wrap="square" rtlCol="0">
            <a:spAutoFit/>
          </a:bodyPr>
          <a:lstStyle/>
          <a:p>
            <a:r>
              <a:rPr lang="nb-NO" sz="800" b="0" dirty="0"/>
              <a:t>*  Ikke sammenliknbare tall</a:t>
            </a:r>
          </a:p>
          <a:p>
            <a:pPr marL="171450" indent="-171450">
              <a:buFont typeface="Arial" charset="0"/>
              <a:buChar char="•"/>
            </a:pPr>
            <a:endParaRPr lang="nb-NO" sz="800" b="0" dirty="0"/>
          </a:p>
        </p:txBody>
      </p:sp>
      <p:sp>
        <p:nvSpPr>
          <p:cNvPr id="11" name="TekstSylinder 10"/>
          <p:cNvSpPr txBox="1"/>
          <p:nvPr/>
        </p:nvSpPr>
        <p:spPr>
          <a:xfrm>
            <a:off x="3782454" y="2449926"/>
            <a:ext cx="321110" cy="307777"/>
          </a:xfrm>
          <a:prstGeom prst="rect">
            <a:avLst/>
          </a:prstGeom>
          <a:noFill/>
        </p:spPr>
        <p:txBody>
          <a:bodyPr wrap="square" rtlCol="0">
            <a:spAutoFit/>
          </a:bodyPr>
          <a:lstStyle/>
          <a:p>
            <a:r>
              <a:rPr lang="nb-NO" sz="1400" b="0" dirty="0"/>
              <a:t>*</a:t>
            </a:r>
          </a:p>
        </p:txBody>
      </p:sp>
      <p:sp>
        <p:nvSpPr>
          <p:cNvPr id="13" name="TekstSylinder 12"/>
          <p:cNvSpPr txBox="1"/>
          <p:nvPr/>
        </p:nvSpPr>
        <p:spPr>
          <a:xfrm>
            <a:off x="3787578" y="4214686"/>
            <a:ext cx="321110" cy="307777"/>
          </a:xfrm>
          <a:prstGeom prst="rect">
            <a:avLst/>
          </a:prstGeom>
          <a:noFill/>
        </p:spPr>
        <p:txBody>
          <a:bodyPr wrap="square" rtlCol="0">
            <a:spAutoFit/>
          </a:bodyPr>
          <a:lstStyle/>
          <a:p>
            <a:r>
              <a:rPr lang="nb-NO" sz="1400" b="0" dirty="0"/>
              <a:t>*</a:t>
            </a:r>
          </a:p>
        </p:txBody>
      </p:sp>
      <p:sp>
        <p:nvSpPr>
          <p:cNvPr id="14" name="TekstSylinder 13"/>
          <p:cNvSpPr txBox="1"/>
          <p:nvPr/>
        </p:nvSpPr>
        <p:spPr>
          <a:xfrm>
            <a:off x="3781174" y="4907526"/>
            <a:ext cx="321110" cy="307777"/>
          </a:xfrm>
          <a:prstGeom prst="rect">
            <a:avLst/>
          </a:prstGeom>
          <a:noFill/>
        </p:spPr>
        <p:txBody>
          <a:bodyPr wrap="square" rtlCol="0">
            <a:spAutoFit/>
          </a:bodyPr>
          <a:lstStyle/>
          <a:p>
            <a:r>
              <a:rPr lang="nb-NO" sz="1400" b="0" dirty="0"/>
              <a:t>*</a:t>
            </a:r>
          </a:p>
        </p:txBody>
      </p:sp>
      <p:sp>
        <p:nvSpPr>
          <p:cNvPr id="15" name="TekstSylinder 14"/>
          <p:cNvSpPr txBox="1"/>
          <p:nvPr/>
        </p:nvSpPr>
        <p:spPr>
          <a:xfrm>
            <a:off x="3779894" y="5613174"/>
            <a:ext cx="321110" cy="307777"/>
          </a:xfrm>
          <a:prstGeom prst="rect">
            <a:avLst/>
          </a:prstGeom>
          <a:noFill/>
        </p:spPr>
        <p:txBody>
          <a:bodyPr wrap="square" rtlCol="0">
            <a:spAutoFit/>
          </a:bodyPr>
          <a:lstStyle/>
          <a:p>
            <a:r>
              <a:rPr lang="nb-NO" sz="1400" b="0" dirty="0"/>
              <a:t>*</a:t>
            </a:r>
          </a:p>
        </p:txBody>
      </p:sp>
    </p:spTree>
    <p:extLst>
      <p:ext uri="{BB962C8B-B14F-4D97-AF65-F5344CB8AC3E}">
        <p14:creationId xmlns:p14="http://schemas.microsoft.com/office/powerpoint/2010/main" val="3837649141"/>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Bruk av hjelpemidler i 1994 og 2014</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4880376"/>
              </p:ext>
            </p:extLst>
          </p:nvPr>
        </p:nvGraphicFramePr>
        <p:xfrm>
          <a:off x="539552" y="1556792"/>
          <a:ext cx="8352928"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dato 3"/>
          <p:cNvSpPr>
            <a:spLocks noGrp="1"/>
          </p:cNvSpPr>
          <p:nvPr>
            <p:ph type="dt" sz="half" idx="10"/>
          </p:nvPr>
        </p:nvSpPr>
        <p:spPr/>
        <p:txBody>
          <a:bodyPr/>
          <a:lstStyle/>
          <a:p>
            <a:fld id="{13CAD5CD-1FBA-4447-9AA9-94FB3020EBE0}" type="datetime1">
              <a:rPr lang="nb-NO" smtClean="0"/>
              <a:pPr/>
              <a:t>16.09.2022</a:t>
            </a:fld>
            <a:endParaRPr lang="nb-NO"/>
          </a:p>
        </p:txBody>
      </p:sp>
      <p:sp>
        <p:nvSpPr>
          <p:cNvPr id="5" name="Plassholder for bunntekst 4"/>
          <p:cNvSpPr>
            <a:spLocks noGrp="1"/>
          </p:cNvSpPr>
          <p:nvPr>
            <p:ph type="ftr" sz="quarter" idx="11"/>
          </p:nvPr>
        </p:nvSpPr>
        <p:spPr/>
        <p:txBody>
          <a:bodyPr/>
          <a:lstStyle/>
          <a:p>
            <a:r>
              <a:rPr lang="nb-NO"/>
              <a:t>Polioundersøkelsen 2014 - Lillian Festvåg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sz="quarter" idx="11"/>
            <p:extLst>
              <p:ext uri="{D42A27DB-BD31-4B8C-83A1-F6EECF244321}">
                <p14:modId xmlns:p14="http://schemas.microsoft.com/office/powerpoint/2010/main" val="1208639313"/>
              </p:ext>
            </p:extLst>
          </p:nvPr>
        </p:nvGraphicFramePr>
        <p:xfrm>
          <a:off x="285750" y="764703"/>
          <a:ext cx="8030666" cy="5400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430121"/>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00" y="1594842"/>
            <a:ext cx="3271448" cy="2038896"/>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181" y="1669693"/>
            <a:ext cx="1808012" cy="1354265"/>
          </a:xfrm>
          <a:prstGeom prst="rect">
            <a:avLst/>
          </a:prstGeom>
        </p:spPr>
      </p:pic>
      <p:sp>
        <p:nvSpPr>
          <p:cNvPr id="8" name="AutoShape 2" descr="Image result for bilder poliomyelitis"/>
          <p:cNvSpPr>
            <a:spLocks noChangeAspect="1" noChangeArrowheads="1"/>
          </p:cNvSpPr>
          <p:nvPr/>
        </p:nvSpPr>
        <p:spPr bwMode="auto">
          <a:xfrm>
            <a:off x="1982391" y="1423392"/>
            <a:ext cx="171450" cy="171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nb-NO" sz="1013"/>
          </a:p>
        </p:txBody>
      </p:sp>
      <p:pic>
        <p:nvPicPr>
          <p:cNvPr id="9" name="Bilde 8"/>
          <p:cNvPicPr>
            <a:picLocks noChangeAspect="1"/>
          </p:cNvPicPr>
          <p:nvPr/>
        </p:nvPicPr>
        <p:blipFill>
          <a:blip r:embed="rId5"/>
          <a:stretch>
            <a:fillRect/>
          </a:stretch>
        </p:blipFill>
        <p:spPr>
          <a:xfrm>
            <a:off x="7085478" y="1628131"/>
            <a:ext cx="1334642" cy="2005608"/>
          </a:xfrm>
          <a:prstGeom prst="rect">
            <a:avLst/>
          </a:prstGeom>
        </p:spPr>
      </p:pic>
      <p:pic>
        <p:nvPicPr>
          <p:cNvPr id="10" name="Bild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1032" y="3429001"/>
            <a:ext cx="1444446" cy="1930676"/>
          </a:xfrm>
          <a:prstGeom prst="rect">
            <a:avLst/>
          </a:prstGeom>
        </p:spPr>
      </p:pic>
      <p:pic>
        <p:nvPicPr>
          <p:cNvPr id="11" name="Bild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538" y="3835963"/>
            <a:ext cx="1796934" cy="1345967"/>
          </a:xfrm>
          <a:prstGeom prst="rect">
            <a:avLst/>
          </a:prstGeom>
        </p:spPr>
      </p:pic>
      <p:pic>
        <p:nvPicPr>
          <p:cNvPr id="12" name="Bild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1535" y="3834044"/>
            <a:ext cx="2329527" cy="1916753"/>
          </a:xfrm>
          <a:prstGeom prst="rect">
            <a:avLst/>
          </a:prstGeom>
        </p:spPr>
      </p:pic>
      <p:sp>
        <p:nvSpPr>
          <p:cNvPr id="2" name="TekstSylinder 1"/>
          <p:cNvSpPr txBox="1"/>
          <p:nvPr/>
        </p:nvSpPr>
        <p:spPr>
          <a:xfrm>
            <a:off x="745435" y="962429"/>
            <a:ext cx="8319052" cy="415498"/>
          </a:xfrm>
          <a:prstGeom prst="rect">
            <a:avLst/>
          </a:prstGeom>
          <a:noFill/>
        </p:spPr>
        <p:txBody>
          <a:bodyPr wrap="square" rtlCol="0">
            <a:spAutoFit/>
          </a:bodyPr>
          <a:lstStyle/>
          <a:p>
            <a:r>
              <a:rPr lang="nb-NO" sz="2100" dirty="0"/>
              <a:t>Polio i dag -  nye utfordringer for helsevesenet.</a:t>
            </a:r>
          </a:p>
        </p:txBody>
      </p:sp>
    </p:spTree>
    <p:extLst>
      <p:ext uri="{BB962C8B-B14F-4D97-AF65-F5344CB8AC3E}">
        <p14:creationId xmlns:p14="http://schemas.microsoft.com/office/powerpoint/2010/main" val="198055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467544" y="1052736"/>
            <a:ext cx="8229600" cy="1143000"/>
          </a:xfrm>
        </p:spPr>
        <p:txBody>
          <a:bodyPr>
            <a:normAutofit/>
          </a:bodyPr>
          <a:lstStyle/>
          <a:p>
            <a:r>
              <a:rPr lang="nb-NO" b="1" dirty="0"/>
              <a:t>Polioskadde i Norge = eldre funksjonshemmede</a:t>
            </a:r>
            <a:endParaRPr lang="nb-NO" dirty="0"/>
          </a:p>
        </p:txBody>
      </p:sp>
      <p:sp>
        <p:nvSpPr>
          <p:cNvPr id="6" name="Plassholder for innhold 5"/>
          <p:cNvSpPr>
            <a:spLocks noGrp="1"/>
          </p:cNvSpPr>
          <p:nvPr>
            <p:ph idx="1"/>
          </p:nvPr>
        </p:nvSpPr>
        <p:spPr>
          <a:xfrm>
            <a:off x="457200" y="3212976"/>
            <a:ext cx="8229600" cy="3111624"/>
          </a:xfrm>
        </p:spPr>
        <p:txBody>
          <a:bodyPr>
            <a:normAutofit/>
          </a:bodyPr>
          <a:lstStyle/>
          <a:p>
            <a:r>
              <a:rPr lang="nb-NO" dirty="0"/>
              <a:t>hvilke tilbud bør de få i dag?</a:t>
            </a:r>
          </a:p>
          <a:p>
            <a:r>
              <a:rPr lang="nb-NO" dirty="0"/>
              <a:t>kartlegge endringer i poliorammedes medisinske og sosiale situasjon i løpet av 20 år</a:t>
            </a:r>
          </a:p>
          <a:p>
            <a:r>
              <a:rPr lang="nb-NO" dirty="0"/>
              <a:t>legge et grunnlag for å møte ”eldrebølgen blant polioskadde” med et tilfredsstillende og kunnskapsbasert helsetjenestetilbud. </a:t>
            </a:r>
          </a:p>
          <a:p>
            <a:endParaRPr lang="nb-NO" dirty="0"/>
          </a:p>
        </p:txBody>
      </p:sp>
    </p:spTree>
    <p:extLst>
      <p:ext uri="{BB962C8B-B14F-4D97-AF65-F5344CB8AC3E}">
        <p14:creationId xmlns:p14="http://schemas.microsoft.com/office/powerpoint/2010/main" val="146358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441E90-F7E4-4648-9D5D-EBCA5C741F7C}"/>
              </a:ext>
            </a:extLst>
          </p:cNvPr>
          <p:cNvSpPr>
            <a:spLocks noGrp="1"/>
          </p:cNvSpPr>
          <p:nvPr>
            <p:ph type="title"/>
          </p:nvPr>
        </p:nvSpPr>
        <p:spPr/>
        <p:txBody>
          <a:bodyPr/>
          <a:lstStyle/>
          <a:p>
            <a:r>
              <a:rPr lang="nb-NO" dirty="0"/>
              <a:t>Materiale og metode</a:t>
            </a:r>
          </a:p>
        </p:txBody>
      </p:sp>
      <p:pic>
        <p:nvPicPr>
          <p:cNvPr id="2050" name="Picture 2">
            <a:extLst>
              <a:ext uri="{FF2B5EF4-FFF2-40B4-BE49-F238E27FC236}">
                <a16:creationId xmlns:a16="http://schemas.microsoft.com/office/drawing/2014/main" id="{01A3B4DB-3ECC-41F2-82E8-AAF09718AB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146" y="2000251"/>
            <a:ext cx="4011636" cy="37266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3304CA32-206C-4C99-B5B7-822B5F983CDB}"/>
              </a:ext>
            </a:extLst>
          </p:cNvPr>
          <p:cNvSpPr txBox="1"/>
          <p:nvPr/>
        </p:nvSpPr>
        <p:spPr>
          <a:xfrm>
            <a:off x="4640286" y="1910797"/>
            <a:ext cx="4011636" cy="4119076"/>
          </a:xfrm>
          <a:prstGeom prst="rect">
            <a:avLst/>
          </a:prstGeom>
          <a:noFill/>
        </p:spPr>
        <p:txBody>
          <a:bodyPr wrap="square">
            <a:spAutoFit/>
          </a:bodyPr>
          <a:lstStyle/>
          <a:p>
            <a:pPr marL="214313" indent="-214313">
              <a:spcBef>
                <a:spcPts val="90"/>
              </a:spcBef>
              <a:spcAft>
                <a:spcPts val="90"/>
              </a:spcAft>
              <a:buFont typeface="Arial" panose="020B0604020202020204" pitchFamily="34" charset="0"/>
              <a:buChar char="•"/>
            </a:pPr>
            <a:r>
              <a:rPr lang="nb-NO" sz="1500" dirty="0">
                <a:solidFill>
                  <a:srgbClr val="333333"/>
                </a:solidFill>
                <a:latin typeface="Merriweather" panose="00000500000000000000" pitchFamily="2" charset="0"/>
                <a:ea typeface="Times New Roman" panose="02020603050405020304" pitchFamily="18" charset="0"/>
              </a:rPr>
              <a:t>Studien var en retrospektiv gjennomgang av epikriser for polioskadde innvandrere, innlagt ved Sunnaas sykehus i perioden 2014–2020.</a:t>
            </a:r>
            <a:endParaRPr lang="nb-NO" sz="1500" dirty="0">
              <a:latin typeface="Times New Roman" panose="02020603050405020304" pitchFamily="18" charset="0"/>
              <a:ea typeface="Times New Roman" panose="02020603050405020304" pitchFamily="18" charset="0"/>
            </a:endParaRPr>
          </a:p>
          <a:p>
            <a:pPr>
              <a:spcBef>
                <a:spcPts val="90"/>
              </a:spcBef>
              <a:spcAft>
                <a:spcPts val="90"/>
              </a:spcAft>
            </a:pPr>
            <a:endParaRPr lang="nb-NO" sz="1500" dirty="0">
              <a:solidFill>
                <a:srgbClr val="333333"/>
              </a:solidFill>
              <a:latin typeface="Merriweather" panose="00000500000000000000" pitchFamily="2" charset="0"/>
              <a:ea typeface="Times New Roman" panose="02020603050405020304" pitchFamily="18" charset="0"/>
            </a:endParaRPr>
          </a:p>
          <a:p>
            <a:pPr marL="214313" indent="-214313">
              <a:spcBef>
                <a:spcPts val="90"/>
              </a:spcBef>
              <a:spcAft>
                <a:spcPts val="90"/>
              </a:spcAft>
              <a:buFont typeface="Arial" panose="020B0604020202020204" pitchFamily="34" charset="0"/>
              <a:buChar char="•"/>
            </a:pPr>
            <a:r>
              <a:rPr lang="nb-NO" sz="1500" dirty="0">
                <a:solidFill>
                  <a:srgbClr val="333333"/>
                </a:solidFill>
                <a:latin typeface="Merriweather" panose="00000500000000000000" pitchFamily="2" charset="0"/>
                <a:ea typeface="Times New Roman" panose="02020603050405020304" pitchFamily="18" charset="0"/>
              </a:rPr>
              <a:t>Søk i DIPS (</a:t>
            </a:r>
            <a:r>
              <a:rPr lang="nb-NO" sz="1500" dirty="0" err="1">
                <a:solidFill>
                  <a:srgbClr val="333333"/>
                </a:solidFill>
                <a:latin typeface="Merriweather" panose="00000500000000000000" pitchFamily="2" charset="0"/>
                <a:ea typeface="Times New Roman" panose="02020603050405020304" pitchFamily="18" charset="0"/>
              </a:rPr>
              <a:t>digitaltpasientjournalsystem</a:t>
            </a:r>
            <a:r>
              <a:rPr lang="nb-NO" sz="1500" dirty="0">
                <a:solidFill>
                  <a:srgbClr val="333333"/>
                </a:solidFill>
                <a:latin typeface="Merriweather" panose="00000500000000000000" pitchFamily="2" charset="0"/>
                <a:ea typeface="Times New Roman" panose="02020603050405020304" pitchFamily="18" charset="0"/>
              </a:rPr>
              <a:t>) 2014–2020 resulterte i til sammen </a:t>
            </a:r>
            <a:r>
              <a:rPr lang="nb-NO" sz="1500" b="1" dirty="0">
                <a:solidFill>
                  <a:srgbClr val="333333"/>
                </a:solidFill>
                <a:latin typeface="Merriweather" panose="00000500000000000000" pitchFamily="2" charset="0"/>
                <a:ea typeface="Times New Roman" panose="02020603050405020304" pitchFamily="18" charset="0"/>
              </a:rPr>
              <a:t>388</a:t>
            </a:r>
            <a:r>
              <a:rPr lang="nb-NO" sz="1500" dirty="0">
                <a:solidFill>
                  <a:srgbClr val="333333"/>
                </a:solidFill>
                <a:latin typeface="Merriweather" panose="00000500000000000000" pitchFamily="2" charset="0"/>
                <a:ea typeface="Times New Roman" panose="02020603050405020304" pitchFamily="18" charset="0"/>
              </a:rPr>
              <a:t> personer med diagnosekode B91 (poliomyelitt) eller G14 (postpolio syndrom). </a:t>
            </a:r>
          </a:p>
          <a:p>
            <a:pPr marL="214313" indent="-214313">
              <a:spcBef>
                <a:spcPts val="90"/>
              </a:spcBef>
              <a:spcAft>
                <a:spcPts val="90"/>
              </a:spcAft>
              <a:buFont typeface="Arial" panose="020B0604020202020204" pitchFamily="34" charset="0"/>
              <a:buChar char="•"/>
            </a:pPr>
            <a:endParaRPr lang="nb-NO" sz="1500" dirty="0">
              <a:solidFill>
                <a:srgbClr val="333333"/>
              </a:solidFill>
              <a:latin typeface="Merriweather" panose="00000500000000000000" pitchFamily="2" charset="0"/>
              <a:ea typeface="Times New Roman" panose="02020603050405020304" pitchFamily="18" charset="0"/>
            </a:endParaRPr>
          </a:p>
          <a:p>
            <a:pPr marL="214313" indent="-214313">
              <a:spcBef>
                <a:spcPts val="90"/>
              </a:spcBef>
              <a:spcAft>
                <a:spcPts val="90"/>
              </a:spcAft>
              <a:buFont typeface="Arial" panose="020B0604020202020204" pitchFamily="34" charset="0"/>
              <a:buChar char="•"/>
            </a:pPr>
            <a:r>
              <a:rPr lang="nb-NO" sz="1500" dirty="0">
                <a:solidFill>
                  <a:srgbClr val="333333"/>
                </a:solidFill>
                <a:latin typeface="Merriweather" panose="00000500000000000000" pitchFamily="2" charset="0"/>
                <a:ea typeface="Times New Roman" panose="02020603050405020304" pitchFamily="18" charset="0"/>
              </a:rPr>
              <a:t>På bakgrunn av oppgitt fødeland kunne </a:t>
            </a:r>
            <a:r>
              <a:rPr lang="nb-NO" sz="1500" b="1" dirty="0">
                <a:solidFill>
                  <a:srgbClr val="333333"/>
                </a:solidFill>
                <a:latin typeface="Merriweather" panose="00000500000000000000" pitchFamily="2" charset="0"/>
                <a:ea typeface="Times New Roman" panose="02020603050405020304" pitchFamily="18" charset="0"/>
              </a:rPr>
              <a:t>74 personer </a:t>
            </a:r>
            <a:r>
              <a:rPr lang="nb-NO" sz="1500" dirty="0">
                <a:solidFill>
                  <a:srgbClr val="333333"/>
                </a:solidFill>
                <a:latin typeface="Merriweather" panose="00000500000000000000" pitchFamily="2" charset="0"/>
                <a:ea typeface="Times New Roman" panose="02020603050405020304" pitchFamily="18" charset="0"/>
              </a:rPr>
              <a:t>identifiseres som innvandrere eller flyktninger fra ikke-vestlige land.</a:t>
            </a:r>
            <a:endParaRPr lang="nb-NO" sz="1500" dirty="0"/>
          </a:p>
        </p:txBody>
      </p:sp>
    </p:spTree>
    <p:extLst>
      <p:ext uri="{BB962C8B-B14F-4D97-AF65-F5344CB8AC3E}">
        <p14:creationId xmlns:p14="http://schemas.microsoft.com/office/powerpoint/2010/main" val="32882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1000"/>
                                        <p:tgtEl>
                                          <p:spTgt spid="7">
                                            <p:txEl>
                                              <p:pRg st="2" end="2"/>
                                            </p:txEl>
                                          </p:spTgt>
                                        </p:tgtEl>
                                      </p:cBhvr>
                                    </p:animEffect>
                                    <p:anim calcmode="lin" valueType="num">
                                      <p:cBhvr>
                                        <p:cTn id="1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1730C7-BA88-437D-B81C-8C1B0EA9F256}"/>
              </a:ext>
            </a:extLst>
          </p:cNvPr>
          <p:cNvSpPr>
            <a:spLocks noGrp="1"/>
          </p:cNvSpPr>
          <p:nvPr>
            <p:ph type="title"/>
          </p:nvPr>
        </p:nvSpPr>
        <p:spPr/>
        <p:txBody>
          <a:bodyPr/>
          <a:lstStyle/>
          <a:p>
            <a:r>
              <a:rPr lang="nb-NO" dirty="0"/>
              <a:t>Fødeland</a:t>
            </a:r>
          </a:p>
        </p:txBody>
      </p:sp>
      <p:graphicFrame>
        <p:nvGraphicFramePr>
          <p:cNvPr id="4" name="Plassholder for innhold 3">
            <a:extLst>
              <a:ext uri="{FF2B5EF4-FFF2-40B4-BE49-F238E27FC236}">
                <a16:creationId xmlns:a16="http://schemas.microsoft.com/office/drawing/2014/main" id="{5E88D61A-1439-4051-AA6E-8FE727E183D3}"/>
              </a:ext>
            </a:extLst>
          </p:cNvPr>
          <p:cNvGraphicFramePr>
            <a:graphicFrameLocks noGrp="1"/>
          </p:cNvGraphicFramePr>
          <p:nvPr>
            <p:ph idx="1"/>
          </p:nvPr>
        </p:nvGraphicFramePr>
        <p:xfrm>
          <a:off x="628650" y="1801468"/>
          <a:ext cx="6736246" cy="39254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boks 23">
            <a:extLst>
              <a:ext uri="{FF2B5EF4-FFF2-40B4-BE49-F238E27FC236}">
                <a16:creationId xmlns:a16="http://schemas.microsoft.com/office/drawing/2014/main" id="{0064EC21-70C9-4486-A691-D29DF0F9402E}"/>
              </a:ext>
            </a:extLst>
          </p:cNvPr>
          <p:cNvSpPr txBox="1"/>
          <p:nvPr/>
        </p:nvSpPr>
        <p:spPr>
          <a:xfrm>
            <a:off x="7722704" y="956641"/>
            <a:ext cx="1341783" cy="5044109"/>
          </a:xfrm>
          <a:prstGeom prst="rect">
            <a:avLst/>
          </a:prstGeom>
          <a:solidFill>
            <a:schemeClr val="lt1"/>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Afghanistan</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Burma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Burundi</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Colombia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Eritrea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Etiopia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India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Iran</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Kongo</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Korea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Irak</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Marokko</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Mauretania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Pakistan </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Peru</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Rwanda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Serbia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Somalia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Syria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Tanzania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Tyrkia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Uganda</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Vietnam</a:t>
            </a:r>
            <a:endParaRPr lang="nb-NO" sz="105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450"/>
              </a:spcAft>
            </a:pPr>
            <a:r>
              <a:rPr lang="nb-NO" sz="1050" b="1" dirty="0">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349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033AD9-4982-4416-8854-9082A077021A}"/>
              </a:ext>
            </a:extLst>
          </p:cNvPr>
          <p:cNvSpPr>
            <a:spLocks noGrp="1"/>
          </p:cNvSpPr>
          <p:nvPr>
            <p:ph type="title"/>
          </p:nvPr>
        </p:nvSpPr>
        <p:spPr/>
        <p:txBody>
          <a:bodyPr/>
          <a:lstStyle/>
          <a:p>
            <a:r>
              <a:rPr lang="nb-NO" dirty="0"/>
              <a:t>Bostedsfylker</a:t>
            </a:r>
          </a:p>
        </p:txBody>
      </p:sp>
      <p:graphicFrame>
        <p:nvGraphicFramePr>
          <p:cNvPr id="4" name="Plassholder for innhold 3">
            <a:extLst>
              <a:ext uri="{FF2B5EF4-FFF2-40B4-BE49-F238E27FC236}">
                <a16:creationId xmlns:a16="http://schemas.microsoft.com/office/drawing/2014/main" id="{4A4D92BA-EE2A-4E1B-B6B4-CCCF67C5B558}"/>
              </a:ext>
            </a:extLst>
          </p:cNvPr>
          <p:cNvGraphicFramePr>
            <a:graphicFrameLocks noGrp="1"/>
          </p:cNvGraphicFramePr>
          <p:nvPr>
            <p:ph idx="1"/>
          </p:nvPr>
        </p:nvGraphicFramePr>
        <p:xfrm>
          <a:off x="628650" y="1811407"/>
          <a:ext cx="7441924" cy="3728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9069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2736B180-F61B-4AE8-9D90-064096559A3D}"/>
              </a:ext>
            </a:extLst>
          </p:cNvPr>
          <p:cNvGraphicFramePr>
            <a:graphicFrameLocks noGrp="1"/>
          </p:cNvGraphicFramePr>
          <p:nvPr>
            <p:ph idx="1"/>
            <p:extLst>
              <p:ext uri="{D42A27DB-BD31-4B8C-83A1-F6EECF244321}">
                <p14:modId xmlns:p14="http://schemas.microsoft.com/office/powerpoint/2010/main" val="2296992716"/>
              </p:ext>
            </p:extLst>
          </p:nvPr>
        </p:nvGraphicFramePr>
        <p:xfrm>
          <a:off x="738554" y="1374238"/>
          <a:ext cx="7691511" cy="4365845"/>
        </p:xfrm>
        <a:graphic>
          <a:graphicData uri="http://schemas.openxmlformats.org/drawingml/2006/table">
            <a:tbl>
              <a:tblPr firstRow="1" firstCol="1" bandRow="1">
                <a:tableStyleId>{2D5ABB26-0587-4C30-8999-92F81FD0307C}</a:tableStyleId>
              </a:tblPr>
              <a:tblGrid>
                <a:gridCol w="6233865">
                  <a:extLst>
                    <a:ext uri="{9D8B030D-6E8A-4147-A177-3AD203B41FA5}">
                      <a16:colId xmlns:a16="http://schemas.microsoft.com/office/drawing/2014/main" val="1383056378"/>
                    </a:ext>
                  </a:extLst>
                </a:gridCol>
                <a:gridCol w="1457646">
                  <a:extLst>
                    <a:ext uri="{9D8B030D-6E8A-4147-A177-3AD203B41FA5}">
                      <a16:colId xmlns:a16="http://schemas.microsoft.com/office/drawing/2014/main" val="3491372257"/>
                    </a:ext>
                  </a:extLst>
                </a:gridCol>
              </a:tblGrid>
              <a:tr h="1220057">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dirty="0">
                          <a:effectLst/>
                        </a:rPr>
                        <a:t>Alder ved akutt </a:t>
                      </a:r>
                      <a:r>
                        <a:rPr lang="nb-NO" sz="2100" dirty="0" err="1">
                          <a:effectLst/>
                        </a:rPr>
                        <a:t>polio,år</a:t>
                      </a:r>
                      <a:r>
                        <a:rPr lang="nb-NO" sz="2100" dirty="0">
                          <a:effectLst/>
                        </a:rPr>
                        <a:t>:  </a:t>
                      </a:r>
                      <a:r>
                        <a:rPr lang="nb-NO" sz="2100" dirty="0" err="1">
                          <a:effectLst/>
                        </a:rPr>
                        <a:t>mean</a:t>
                      </a:r>
                      <a:r>
                        <a:rPr lang="nb-NO" sz="2100" dirty="0">
                          <a:effectLst/>
                        </a:rPr>
                        <a:t> </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dirty="0">
                          <a:effectLst/>
                        </a:rPr>
                        <a:t>            [min–</a:t>
                      </a:r>
                      <a:r>
                        <a:rPr lang="nb-NO" sz="2100" dirty="0" err="1">
                          <a:effectLst/>
                        </a:rPr>
                        <a:t>max</a:t>
                      </a:r>
                      <a:r>
                        <a:rPr lang="nb-NO" sz="2100" dirty="0">
                          <a:effectLst/>
                        </a:rPr>
                        <a:t>]</a:t>
                      </a:r>
                      <a:endParaRPr lang="nb-NO"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2.6 </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[0–10]</a:t>
                      </a:r>
                      <a:endParaRPr lang="nb-NO" sz="2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66102851"/>
                  </a:ext>
                </a:extLst>
              </a:tr>
              <a:tr h="626427">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Affeksjon I akuttfasen *: %</a:t>
                      </a:r>
                      <a:endParaRPr lang="nb-NO" sz="2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100">
                          <a:effectLst/>
                          <a:highlight>
                            <a:srgbClr val="FFFF00"/>
                          </a:highlight>
                        </a:rPr>
                        <a:t> </a:t>
                      </a:r>
                      <a:endParaRPr lang="nb-NO" sz="2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35379015"/>
                  </a:ext>
                </a:extLst>
              </a:tr>
              <a:tr h="626427">
                <a:tc>
                  <a:txBody>
                    <a:bodyPr/>
                    <a:lstStyle/>
                    <a:p>
                      <a:pPr marL="457200">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dirty="0">
                          <a:effectLst/>
                        </a:rPr>
                        <a:t>Ben / hofte (et teller to)</a:t>
                      </a:r>
                      <a:endParaRPr lang="nb-NO"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97 </a:t>
                      </a:r>
                      <a:endParaRPr lang="nb-NO" sz="2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6485349"/>
                  </a:ext>
                </a:extLst>
              </a:tr>
              <a:tr h="626427">
                <a:tc>
                  <a:txBody>
                    <a:bodyPr/>
                    <a:lstStyle/>
                    <a:p>
                      <a:pPr marL="457200">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dirty="0">
                          <a:effectLst/>
                        </a:rPr>
                        <a:t>Armer (en eller to) </a:t>
                      </a:r>
                      <a:endParaRPr lang="nb-NO"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15</a:t>
                      </a:r>
                      <a:endParaRPr lang="nb-NO" sz="2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6186504"/>
                  </a:ext>
                </a:extLst>
              </a:tr>
              <a:tr h="626427">
                <a:tc>
                  <a:txBody>
                    <a:bodyPr/>
                    <a:lstStyle/>
                    <a:p>
                      <a:pPr marL="457200">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Bol /pustefunksjon </a:t>
                      </a:r>
                      <a:endParaRPr lang="nb-NO"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a:effectLst/>
                        </a:rPr>
                        <a:t>20</a:t>
                      </a:r>
                      <a:endParaRPr lang="nb-NO" sz="2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34868794"/>
                  </a:ext>
                </a:extLst>
              </a:tr>
              <a:tr h="626427">
                <a:tc>
                  <a:txBody>
                    <a:bodyPr/>
                    <a:lstStyle/>
                    <a:p>
                      <a:pPr marL="457200">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endParaRPr lang="nb-NO" sz="2100" dirty="0">
                        <a:effectLst/>
                      </a:endParaRPr>
                    </a:p>
                    <a:p>
                      <a:pPr marL="457200">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dirty="0">
                          <a:effectLst/>
                        </a:rPr>
                        <a:t>Hospitalisert / operert I rehabiliteringsfasen </a:t>
                      </a:r>
                      <a:endParaRPr lang="nb-NO"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100" dirty="0">
                          <a:effectLst/>
                        </a:rPr>
                        <a:t>19</a:t>
                      </a:r>
                      <a:endParaRPr lang="nb-NO"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2208771"/>
                  </a:ext>
                </a:extLst>
              </a:tr>
            </a:tbl>
          </a:graphicData>
        </a:graphic>
      </p:graphicFrame>
    </p:spTree>
    <p:extLst>
      <p:ext uri="{BB962C8B-B14F-4D97-AF65-F5344CB8AC3E}">
        <p14:creationId xmlns:p14="http://schemas.microsoft.com/office/powerpoint/2010/main" val="337841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9FCF2-147A-4DBB-BF9A-89F407308EE5}"/>
              </a:ext>
            </a:extLst>
          </p:cNvPr>
          <p:cNvSpPr>
            <a:spLocks noGrp="1"/>
          </p:cNvSpPr>
          <p:nvPr>
            <p:ph type="title"/>
          </p:nvPr>
        </p:nvSpPr>
        <p:spPr/>
        <p:txBody>
          <a:bodyPr/>
          <a:lstStyle/>
          <a:p>
            <a:r>
              <a:rPr lang="nb-NO" dirty="0"/>
              <a:t>Funksjonsnivå</a:t>
            </a:r>
          </a:p>
        </p:txBody>
      </p:sp>
      <p:graphicFrame>
        <p:nvGraphicFramePr>
          <p:cNvPr id="7" name="Plassholder for innhold 6">
            <a:extLst>
              <a:ext uri="{FF2B5EF4-FFF2-40B4-BE49-F238E27FC236}">
                <a16:creationId xmlns:a16="http://schemas.microsoft.com/office/drawing/2014/main" id="{669D08B3-318F-4EF8-82F1-43C2F2F9D1DB}"/>
              </a:ext>
            </a:extLst>
          </p:cNvPr>
          <p:cNvGraphicFramePr>
            <a:graphicFrameLocks noGrp="1"/>
          </p:cNvGraphicFramePr>
          <p:nvPr>
            <p:ph idx="1"/>
            <p:extLst>
              <p:ext uri="{D42A27DB-BD31-4B8C-83A1-F6EECF244321}">
                <p14:modId xmlns:p14="http://schemas.microsoft.com/office/powerpoint/2010/main" val="1225884172"/>
              </p:ext>
            </p:extLst>
          </p:nvPr>
        </p:nvGraphicFramePr>
        <p:xfrm>
          <a:off x="442293" y="2218912"/>
          <a:ext cx="7886701" cy="3707571"/>
        </p:xfrm>
        <a:graphic>
          <a:graphicData uri="http://schemas.openxmlformats.org/drawingml/2006/table">
            <a:tbl>
              <a:tblPr firstRow="1" firstCol="1" bandRow="1">
                <a:tableStyleId>{2D5ABB26-0587-4C30-8999-92F81FD0307C}</a:tableStyleId>
              </a:tblPr>
              <a:tblGrid>
                <a:gridCol w="3972560">
                  <a:extLst>
                    <a:ext uri="{9D8B030D-6E8A-4147-A177-3AD203B41FA5}">
                      <a16:colId xmlns:a16="http://schemas.microsoft.com/office/drawing/2014/main" val="72125988"/>
                    </a:ext>
                  </a:extLst>
                </a:gridCol>
                <a:gridCol w="1320293">
                  <a:extLst>
                    <a:ext uri="{9D8B030D-6E8A-4147-A177-3AD203B41FA5}">
                      <a16:colId xmlns:a16="http://schemas.microsoft.com/office/drawing/2014/main" val="1695505784"/>
                    </a:ext>
                  </a:extLst>
                </a:gridCol>
                <a:gridCol w="2593848">
                  <a:extLst>
                    <a:ext uri="{9D8B030D-6E8A-4147-A177-3AD203B41FA5}">
                      <a16:colId xmlns:a16="http://schemas.microsoft.com/office/drawing/2014/main" val="1396329425"/>
                    </a:ext>
                  </a:extLst>
                </a:gridCol>
              </a:tblGrid>
              <a:tr h="554524">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b="1" dirty="0">
                          <a:effectLst/>
                        </a:rPr>
                        <a:t>Gangfunksjon: </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b="1">
                          <a:effectLst/>
                        </a:rPr>
                        <a:t>Antall (n):</a:t>
                      </a:r>
                      <a:endParaRPr lang="nb-NO" sz="20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b="1" dirty="0">
                          <a:effectLst/>
                        </a:rPr>
                        <a:t>%</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30524295"/>
                  </a:ext>
                </a:extLst>
              </a:tr>
              <a:tr h="931350">
                <a:tc>
                  <a:txBody>
                    <a:bodyPr/>
                    <a:lstStyle/>
                    <a:p>
                      <a:pPr marL="457200">
                        <a:lnSpc>
                          <a:spcPct val="110000"/>
                        </a:lnSpc>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b="1" dirty="0">
                          <a:effectLst/>
                        </a:rPr>
                        <a:t>Lett redusert:</a:t>
                      </a:r>
                    </a:p>
                    <a:p>
                      <a:pPr marL="457200">
                        <a:lnSpc>
                          <a:spcPct val="110000"/>
                        </a:lnSpc>
                        <a:spcAft>
                          <a:spcPts val="6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dirty="0">
                          <a:effectLst/>
                        </a:rPr>
                        <a:t>(går uten hjelpemidler, </a:t>
                      </a:r>
                      <a:r>
                        <a:rPr lang="nb-NO" sz="2000" dirty="0" err="1">
                          <a:effectLst/>
                        </a:rPr>
                        <a:t>evt</a:t>
                      </a:r>
                      <a:r>
                        <a:rPr lang="nb-NO" sz="2000" dirty="0">
                          <a:effectLst/>
                        </a:rPr>
                        <a:t> med ankelortose /såler)</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a:effectLst/>
                        </a:rPr>
                        <a:t>37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a:effectLst/>
                        </a:rPr>
                        <a:t>50</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24289476"/>
                  </a:ext>
                </a:extLst>
              </a:tr>
              <a:tr h="1270186">
                <a:tc>
                  <a:txBody>
                    <a:bodyPr/>
                    <a:lstStyle/>
                    <a:p>
                      <a:pPr marL="457200">
                        <a:lnSpc>
                          <a:spcPct val="110000"/>
                        </a:lnSpc>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b="1" dirty="0">
                          <a:effectLst/>
                        </a:rPr>
                        <a:t>Moderat redusert: </a:t>
                      </a:r>
                    </a:p>
                    <a:p>
                      <a:pPr marL="457200">
                        <a:lnSpc>
                          <a:spcPct val="110000"/>
                        </a:lnSpc>
                        <a:spcAft>
                          <a:spcPts val="6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dirty="0">
                          <a:effectLst/>
                        </a:rPr>
                        <a:t>(går med hjelpemidler, lang låseortose, en eller to krykker, rullestol på lange avstander)</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a:effectLst/>
                        </a:rPr>
                        <a:t>25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a:effectLst/>
                        </a:rPr>
                        <a:t>34</a:t>
                      </a:r>
                    </a:p>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29290633"/>
                  </a:ext>
                </a:extLst>
              </a:tr>
              <a:tr h="839615">
                <a:tc>
                  <a:txBody>
                    <a:bodyPr/>
                    <a:lstStyle/>
                    <a:p>
                      <a:pPr marL="457200">
                        <a:lnSpc>
                          <a:spcPct val="110000"/>
                        </a:lnSpc>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b="1" dirty="0">
                          <a:effectLst/>
                        </a:rPr>
                        <a:t>Alvorlig redusert:</a:t>
                      </a:r>
                    </a:p>
                    <a:p>
                      <a:pPr marL="457200">
                        <a:lnSpc>
                          <a:spcPct val="110000"/>
                        </a:lnSpc>
                        <a:spcAft>
                          <a:spcPts val="6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dirty="0">
                          <a:effectLst/>
                        </a:rPr>
                        <a:t>(permanent rullestolbruker) </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dirty="0">
                          <a:effectLst/>
                        </a:rPr>
                        <a:t>12</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979920" algn="l"/>
                          <a:tab pos="7561580" algn="l"/>
                          <a:tab pos="8143240" algn="l"/>
                          <a:tab pos="8724900" algn="l"/>
                          <a:tab pos="9306560" algn="l"/>
                        </a:tabLst>
                      </a:pPr>
                      <a:r>
                        <a:rPr lang="nb-NO" sz="2000" dirty="0">
                          <a:effectLst/>
                        </a:rPr>
                        <a:t>16</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887537291"/>
                  </a:ext>
                </a:extLst>
              </a:tr>
            </a:tbl>
          </a:graphicData>
        </a:graphic>
      </p:graphicFrame>
    </p:spTree>
    <p:extLst>
      <p:ext uri="{BB962C8B-B14F-4D97-AF65-F5344CB8AC3E}">
        <p14:creationId xmlns:p14="http://schemas.microsoft.com/office/powerpoint/2010/main" val="249205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4032EB-0AC6-4F89-A5FB-A417A197EBB3}"/>
              </a:ext>
            </a:extLst>
          </p:cNvPr>
          <p:cNvSpPr>
            <a:spLocks noGrp="1"/>
          </p:cNvSpPr>
          <p:nvPr>
            <p:ph type="title"/>
          </p:nvPr>
        </p:nvSpPr>
        <p:spPr>
          <a:xfrm>
            <a:off x="628650" y="260649"/>
            <a:ext cx="7886700" cy="864096"/>
          </a:xfrm>
        </p:spPr>
        <p:txBody>
          <a:bodyPr/>
          <a:lstStyle/>
          <a:p>
            <a:r>
              <a:rPr lang="nb-NO" dirty="0"/>
              <a:t>Plager /sykdommer i innvandrergruppen:</a:t>
            </a:r>
          </a:p>
        </p:txBody>
      </p:sp>
      <p:graphicFrame>
        <p:nvGraphicFramePr>
          <p:cNvPr id="7" name="Plassholder for innhold 6">
            <a:extLst>
              <a:ext uri="{FF2B5EF4-FFF2-40B4-BE49-F238E27FC236}">
                <a16:creationId xmlns:a16="http://schemas.microsoft.com/office/drawing/2014/main" id="{092A5F1E-3750-45AD-9D0F-6229F32D29F9}"/>
              </a:ext>
            </a:extLst>
          </p:cNvPr>
          <p:cNvGraphicFramePr>
            <a:graphicFrameLocks noGrp="1"/>
          </p:cNvGraphicFramePr>
          <p:nvPr>
            <p:ph idx="1"/>
            <p:extLst>
              <p:ext uri="{D42A27DB-BD31-4B8C-83A1-F6EECF244321}">
                <p14:modId xmlns:p14="http://schemas.microsoft.com/office/powerpoint/2010/main" val="680877645"/>
              </p:ext>
            </p:extLst>
          </p:nvPr>
        </p:nvGraphicFramePr>
        <p:xfrm>
          <a:off x="179512" y="1124744"/>
          <a:ext cx="8712967" cy="5472606"/>
        </p:xfrm>
        <a:graphic>
          <a:graphicData uri="http://schemas.openxmlformats.org/drawingml/2006/table">
            <a:tbl>
              <a:tblPr firstRow="1" firstCol="1" bandRow="1">
                <a:tableStyleId>{2D5ABB26-0587-4C30-8999-92F81FD0307C}</a:tableStyleId>
              </a:tblPr>
              <a:tblGrid>
                <a:gridCol w="2177761">
                  <a:extLst>
                    <a:ext uri="{9D8B030D-6E8A-4147-A177-3AD203B41FA5}">
                      <a16:colId xmlns:a16="http://schemas.microsoft.com/office/drawing/2014/main" val="1478728193"/>
                    </a:ext>
                  </a:extLst>
                </a:gridCol>
                <a:gridCol w="3678638">
                  <a:extLst>
                    <a:ext uri="{9D8B030D-6E8A-4147-A177-3AD203B41FA5}">
                      <a16:colId xmlns:a16="http://schemas.microsoft.com/office/drawing/2014/main" val="4169262633"/>
                    </a:ext>
                  </a:extLst>
                </a:gridCol>
                <a:gridCol w="1771053">
                  <a:extLst>
                    <a:ext uri="{9D8B030D-6E8A-4147-A177-3AD203B41FA5}">
                      <a16:colId xmlns:a16="http://schemas.microsoft.com/office/drawing/2014/main" val="3895150047"/>
                    </a:ext>
                  </a:extLst>
                </a:gridCol>
                <a:gridCol w="1085515">
                  <a:extLst>
                    <a:ext uri="{9D8B030D-6E8A-4147-A177-3AD203B41FA5}">
                      <a16:colId xmlns:a16="http://schemas.microsoft.com/office/drawing/2014/main" val="103600939"/>
                    </a:ext>
                  </a:extLst>
                </a:gridCol>
              </a:tblGrid>
              <a:tr h="321918">
                <a:tc>
                  <a:txBody>
                    <a:bodyPr/>
                    <a:lstStyle/>
                    <a:p>
                      <a:pPr>
                        <a:lnSpc>
                          <a:spcPct val="107000"/>
                        </a:lnSpc>
                        <a:spcAft>
                          <a:spcPts val="800"/>
                        </a:spcAft>
                      </a:pPr>
                      <a:r>
                        <a:rPr lang="nb-NO" sz="2000" b="1">
                          <a:effectLst/>
                        </a:rPr>
                        <a:t>Symptomer</a:t>
                      </a:r>
                      <a:endParaRPr lang="nb-NO" sz="20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b="1">
                          <a:effectLst/>
                        </a:rPr>
                        <a:t>Antall (n)</a:t>
                      </a:r>
                      <a:endParaRPr lang="nb-NO" sz="20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b="1" dirty="0">
                          <a:effectLst/>
                        </a:rPr>
                        <a:t>%</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53593277"/>
                  </a:ext>
                </a:extLst>
              </a:tr>
              <a:tr h="321918">
                <a:tc>
                  <a:txBody>
                    <a:bodyPr/>
                    <a:lstStyle/>
                    <a:p>
                      <a:pPr>
                        <a:lnSpc>
                          <a:spcPct val="107000"/>
                        </a:lnSpc>
                        <a:spcAft>
                          <a:spcPts val="800"/>
                        </a:spcAft>
                      </a:pPr>
                      <a:r>
                        <a:rPr lang="nb-NO" sz="2000" b="1" dirty="0">
                          <a:effectLst/>
                        </a:rPr>
                        <a:t>Fysisk funksjon:</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13832472"/>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Smerter</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54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73</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22657169"/>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Redusert funksjon /kraft</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33</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45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31559795"/>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Økt trettbarhet /slitenhet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20</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27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99280866"/>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Kuldeintoleranse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78387522"/>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Hypoventilasjon</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99353633"/>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dirty="0">
                          <a:effectLst/>
                        </a:rPr>
                        <a:t>Svelgeproblem</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63186179"/>
                  </a:ext>
                </a:extLst>
              </a:tr>
              <a:tr h="321918">
                <a:tc>
                  <a:txBody>
                    <a:bodyPr/>
                    <a:lstStyle/>
                    <a:p>
                      <a:pPr>
                        <a:lnSpc>
                          <a:spcPct val="107000"/>
                        </a:lnSpc>
                        <a:spcAft>
                          <a:spcPts val="800"/>
                        </a:spcAft>
                      </a:pPr>
                      <a:r>
                        <a:rPr lang="nb-NO" sz="2000" b="1" dirty="0">
                          <a:effectLst/>
                        </a:rPr>
                        <a:t>Psykisk funksjon:</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87473681"/>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Angst / depresjon</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19</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28718215"/>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dirty="0">
                          <a:effectLst/>
                        </a:rPr>
                        <a:t>Psykososiale belastninger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19</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78643853"/>
                  </a:ext>
                </a:extLst>
              </a:tr>
              <a:tr h="321918">
                <a:tc>
                  <a:txBody>
                    <a:bodyPr/>
                    <a:lstStyle/>
                    <a:p>
                      <a:pPr>
                        <a:lnSpc>
                          <a:spcPct val="107000"/>
                        </a:lnSpc>
                        <a:spcAft>
                          <a:spcPts val="800"/>
                        </a:spcAft>
                      </a:pPr>
                      <a:r>
                        <a:rPr lang="nb-NO" sz="2000" b="1" dirty="0">
                          <a:effectLst/>
                        </a:rPr>
                        <a:t>Samsykdommer:</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15528278"/>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Adipositas</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10</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50022825"/>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Diabetes</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74556604"/>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Hypertensjon</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42875607"/>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Hepatitt B</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7</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25062380"/>
                  </a:ext>
                </a:extLst>
              </a:tr>
              <a:tr h="321918">
                <a:tc>
                  <a:txBody>
                    <a:bodyPr/>
                    <a:lstStyle/>
                    <a:p>
                      <a:pPr>
                        <a:lnSpc>
                          <a:spcPct val="107000"/>
                        </a:lnSpc>
                        <a:spcAft>
                          <a:spcPts val="800"/>
                        </a:spcAft>
                      </a:pPr>
                      <a:r>
                        <a:rPr lang="nb-NO" sz="2000">
                          <a:effectLst/>
                        </a:rPr>
                        <a:t>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Osteoporose</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a:effectLst/>
                        </a:rPr>
                        <a:t>2</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nb-NO" sz="2000" dirty="0">
                          <a:effectLst/>
                        </a:rPr>
                        <a:t>3</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05857346"/>
                  </a:ext>
                </a:extLst>
              </a:tr>
            </a:tbl>
          </a:graphicData>
        </a:graphic>
      </p:graphicFrame>
    </p:spTree>
    <p:extLst>
      <p:ext uri="{BB962C8B-B14F-4D97-AF65-F5344CB8AC3E}">
        <p14:creationId xmlns:p14="http://schemas.microsoft.com/office/powerpoint/2010/main" val="161267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08D41B-EA96-434C-AF1E-79752DA1A384}"/>
              </a:ext>
            </a:extLst>
          </p:cNvPr>
          <p:cNvSpPr>
            <a:spLocks noGrp="1"/>
          </p:cNvSpPr>
          <p:nvPr>
            <p:ph type="title"/>
          </p:nvPr>
        </p:nvSpPr>
        <p:spPr>
          <a:xfrm>
            <a:off x="628650" y="747920"/>
            <a:ext cx="7886700" cy="974034"/>
          </a:xfrm>
        </p:spPr>
        <p:txBody>
          <a:bodyPr/>
          <a:lstStyle/>
          <a:p>
            <a:r>
              <a:rPr lang="nb-NO" dirty="0"/>
              <a:t>Tiltak</a:t>
            </a:r>
          </a:p>
        </p:txBody>
      </p:sp>
      <p:graphicFrame>
        <p:nvGraphicFramePr>
          <p:cNvPr id="7" name="Plassholder for innhold 6">
            <a:extLst>
              <a:ext uri="{FF2B5EF4-FFF2-40B4-BE49-F238E27FC236}">
                <a16:creationId xmlns:a16="http://schemas.microsoft.com/office/drawing/2014/main" id="{32967606-ECE3-4D95-9873-DBEB70C0A0A6}"/>
              </a:ext>
            </a:extLst>
          </p:cNvPr>
          <p:cNvGraphicFramePr>
            <a:graphicFrameLocks noGrp="1"/>
          </p:cNvGraphicFramePr>
          <p:nvPr>
            <p:ph idx="1"/>
            <p:extLst>
              <p:ext uri="{D42A27DB-BD31-4B8C-83A1-F6EECF244321}">
                <p14:modId xmlns:p14="http://schemas.microsoft.com/office/powerpoint/2010/main" val="236619229"/>
              </p:ext>
            </p:extLst>
          </p:nvPr>
        </p:nvGraphicFramePr>
        <p:xfrm>
          <a:off x="395536" y="1453596"/>
          <a:ext cx="8196843" cy="4737869"/>
        </p:xfrm>
        <a:graphic>
          <a:graphicData uri="http://schemas.openxmlformats.org/drawingml/2006/table">
            <a:tbl>
              <a:tblPr firstRow="1" firstCol="1" bandRow="1">
                <a:tableStyleId>{2D5ABB26-0587-4C30-8999-92F81FD0307C}</a:tableStyleId>
              </a:tblPr>
              <a:tblGrid>
                <a:gridCol w="5827625">
                  <a:extLst>
                    <a:ext uri="{9D8B030D-6E8A-4147-A177-3AD203B41FA5}">
                      <a16:colId xmlns:a16="http://schemas.microsoft.com/office/drawing/2014/main" val="3152255044"/>
                    </a:ext>
                  </a:extLst>
                </a:gridCol>
                <a:gridCol w="1239424">
                  <a:extLst>
                    <a:ext uri="{9D8B030D-6E8A-4147-A177-3AD203B41FA5}">
                      <a16:colId xmlns:a16="http://schemas.microsoft.com/office/drawing/2014/main" val="270237350"/>
                    </a:ext>
                  </a:extLst>
                </a:gridCol>
                <a:gridCol w="1129794">
                  <a:extLst>
                    <a:ext uri="{9D8B030D-6E8A-4147-A177-3AD203B41FA5}">
                      <a16:colId xmlns:a16="http://schemas.microsoft.com/office/drawing/2014/main" val="2506444262"/>
                    </a:ext>
                  </a:extLst>
                </a:gridCol>
              </a:tblGrid>
              <a:tr h="552959">
                <a:tc>
                  <a:txBody>
                    <a:bodyPr/>
                    <a:lstStyle/>
                    <a:p>
                      <a:pPr>
                        <a:lnSpc>
                          <a:spcPct val="200000"/>
                        </a:lnSpc>
                        <a:spcAft>
                          <a:spcPts val="800"/>
                        </a:spcAft>
                      </a:pP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800"/>
                        </a:spcAft>
                      </a:pPr>
                      <a:r>
                        <a:rPr lang="nb-NO" sz="2000" b="1">
                          <a:effectLst/>
                        </a:rPr>
                        <a:t>Antall (n)</a:t>
                      </a:r>
                      <a:endParaRPr lang="nb-NO" sz="20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800"/>
                        </a:spcAft>
                      </a:pPr>
                      <a:r>
                        <a:rPr lang="nb-NO" sz="2000" b="1" dirty="0">
                          <a:effectLst/>
                        </a:rPr>
                        <a:t>%</a:t>
                      </a:r>
                      <a:endParaRPr lang="nb-N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5008153"/>
                  </a:ext>
                </a:extLst>
              </a:tr>
              <a:tr h="552959">
                <a:tc>
                  <a:txBody>
                    <a:bodyPr/>
                    <a:lstStyle/>
                    <a:p>
                      <a:pPr>
                        <a:lnSpc>
                          <a:spcPct val="150000"/>
                        </a:lnSpc>
                        <a:spcAft>
                          <a:spcPts val="800"/>
                        </a:spcAft>
                      </a:pPr>
                      <a:r>
                        <a:rPr lang="nb-NO" sz="2000" dirty="0">
                          <a:effectLst/>
                        </a:rPr>
                        <a:t>Nye hjelpemidler </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48</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65</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92784870"/>
                  </a:ext>
                </a:extLst>
              </a:tr>
              <a:tr h="552959">
                <a:tc>
                  <a:txBody>
                    <a:bodyPr/>
                    <a:lstStyle/>
                    <a:p>
                      <a:pPr>
                        <a:lnSpc>
                          <a:spcPct val="150000"/>
                        </a:lnSpc>
                        <a:spcAft>
                          <a:spcPts val="800"/>
                        </a:spcAft>
                      </a:pPr>
                      <a:r>
                        <a:rPr lang="nb-NO" sz="2000" dirty="0">
                          <a:effectLst/>
                        </a:rPr>
                        <a:t>Tilpasninger av sko / ortoser</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34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46</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75452454"/>
                  </a:ext>
                </a:extLst>
              </a:tr>
              <a:tr h="552959">
                <a:tc>
                  <a:txBody>
                    <a:bodyPr/>
                    <a:lstStyle/>
                    <a:p>
                      <a:pPr>
                        <a:lnSpc>
                          <a:spcPct val="150000"/>
                        </a:lnSpc>
                        <a:spcAft>
                          <a:spcPts val="800"/>
                        </a:spcAft>
                      </a:pPr>
                      <a:r>
                        <a:rPr lang="nb-NO" sz="2000">
                          <a:effectLst/>
                        </a:rPr>
                        <a:t>Fysikalsk behandling </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34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46</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268969122"/>
                  </a:ext>
                </a:extLst>
              </a:tr>
              <a:tr h="552959">
                <a:tc>
                  <a:txBody>
                    <a:bodyPr/>
                    <a:lstStyle/>
                    <a:p>
                      <a:pPr>
                        <a:lnSpc>
                          <a:spcPct val="150000"/>
                        </a:lnSpc>
                        <a:spcAft>
                          <a:spcPts val="800"/>
                        </a:spcAft>
                      </a:pPr>
                      <a:r>
                        <a:rPr lang="nb-NO" sz="2000">
                          <a:effectLst/>
                        </a:rPr>
                        <a:t>Henvist psykisk helsevern</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16</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22</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76207426"/>
                  </a:ext>
                </a:extLst>
              </a:tr>
              <a:tr h="552959">
                <a:tc>
                  <a:txBody>
                    <a:bodyPr/>
                    <a:lstStyle/>
                    <a:p>
                      <a:pPr>
                        <a:lnSpc>
                          <a:spcPct val="150000"/>
                        </a:lnSpc>
                        <a:spcAft>
                          <a:spcPts val="800"/>
                        </a:spcAft>
                      </a:pPr>
                      <a:r>
                        <a:rPr lang="nb-NO" sz="2000">
                          <a:effectLst/>
                        </a:rPr>
                        <a:t>Kjøreopplæring, tilpasning av bil</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15</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20</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31479947"/>
                  </a:ext>
                </a:extLst>
              </a:tr>
              <a:tr h="552959">
                <a:tc>
                  <a:txBody>
                    <a:bodyPr/>
                    <a:lstStyle/>
                    <a:p>
                      <a:pPr>
                        <a:lnSpc>
                          <a:spcPct val="150000"/>
                        </a:lnSpc>
                        <a:spcAft>
                          <a:spcPts val="800"/>
                        </a:spcAft>
                      </a:pPr>
                      <a:r>
                        <a:rPr lang="nb-NO" sz="2000">
                          <a:effectLst/>
                        </a:rPr>
                        <a:t>Søkt rehabiliteringsopphold</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14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19</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2750639"/>
                  </a:ext>
                </a:extLst>
              </a:tr>
              <a:tr h="552959">
                <a:tc>
                  <a:txBody>
                    <a:bodyPr/>
                    <a:lstStyle/>
                    <a:p>
                      <a:pPr>
                        <a:lnSpc>
                          <a:spcPct val="150000"/>
                        </a:lnSpc>
                        <a:spcAft>
                          <a:spcPts val="800"/>
                        </a:spcAft>
                      </a:pPr>
                      <a:r>
                        <a:rPr lang="nb-NO" sz="2000">
                          <a:effectLst/>
                        </a:rPr>
                        <a:t>Diagnostisk utredning (EMG, MR, dysfagi, søvn, smerte)</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14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19</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57585683"/>
                  </a:ext>
                </a:extLst>
              </a:tr>
            </a:tbl>
          </a:graphicData>
        </a:graphic>
      </p:graphicFrame>
    </p:spTree>
    <p:extLst>
      <p:ext uri="{BB962C8B-B14F-4D97-AF65-F5344CB8AC3E}">
        <p14:creationId xmlns:p14="http://schemas.microsoft.com/office/powerpoint/2010/main" val="272884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1A039D-72A3-46BA-8EDF-C654D345A851}"/>
              </a:ext>
            </a:extLst>
          </p:cNvPr>
          <p:cNvSpPr>
            <a:spLocks noGrp="1"/>
          </p:cNvSpPr>
          <p:nvPr>
            <p:ph type="title"/>
          </p:nvPr>
        </p:nvSpPr>
        <p:spPr/>
        <p:txBody>
          <a:bodyPr/>
          <a:lstStyle/>
          <a:p>
            <a:r>
              <a:rPr lang="nb-NO" dirty="0"/>
              <a:t>Tiltak (forts.)</a:t>
            </a:r>
          </a:p>
        </p:txBody>
      </p:sp>
      <p:graphicFrame>
        <p:nvGraphicFramePr>
          <p:cNvPr id="4" name="Tabell 4">
            <a:extLst>
              <a:ext uri="{FF2B5EF4-FFF2-40B4-BE49-F238E27FC236}">
                <a16:creationId xmlns:a16="http://schemas.microsoft.com/office/drawing/2014/main" id="{317F68F7-AFD5-463B-8BB4-DBBFA62B60B6}"/>
              </a:ext>
            </a:extLst>
          </p:cNvPr>
          <p:cNvGraphicFramePr>
            <a:graphicFrameLocks noGrp="1"/>
          </p:cNvGraphicFramePr>
          <p:nvPr>
            <p:ph idx="1"/>
            <p:extLst>
              <p:ext uri="{D42A27DB-BD31-4B8C-83A1-F6EECF244321}">
                <p14:modId xmlns:p14="http://schemas.microsoft.com/office/powerpoint/2010/main" val="1677429519"/>
              </p:ext>
            </p:extLst>
          </p:nvPr>
        </p:nvGraphicFramePr>
        <p:xfrm>
          <a:off x="628650" y="2226468"/>
          <a:ext cx="7886697" cy="3804663"/>
        </p:xfrm>
        <a:graphic>
          <a:graphicData uri="http://schemas.openxmlformats.org/drawingml/2006/table">
            <a:tbl>
              <a:tblPr firstRow="1" bandRow="1">
                <a:tableStyleId>{2D5ABB26-0587-4C30-8999-92F81FD0307C}</a:tableStyleId>
              </a:tblPr>
              <a:tblGrid>
                <a:gridCol w="4579454">
                  <a:extLst>
                    <a:ext uri="{9D8B030D-6E8A-4147-A177-3AD203B41FA5}">
                      <a16:colId xmlns:a16="http://schemas.microsoft.com/office/drawing/2014/main" val="1132688342"/>
                    </a:ext>
                  </a:extLst>
                </a:gridCol>
                <a:gridCol w="1308112">
                  <a:extLst>
                    <a:ext uri="{9D8B030D-6E8A-4147-A177-3AD203B41FA5}">
                      <a16:colId xmlns:a16="http://schemas.microsoft.com/office/drawing/2014/main" val="4155613023"/>
                    </a:ext>
                  </a:extLst>
                </a:gridCol>
                <a:gridCol w="1999131">
                  <a:extLst>
                    <a:ext uri="{9D8B030D-6E8A-4147-A177-3AD203B41FA5}">
                      <a16:colId xmlns:a16="http://schemas.microsoft.com/office/drawing/2014/main" val="2277669099"/>
                    </a:ext>
                  </a:extLst>
                </a:gridCol>
              </a:tblGrid>
              <a:tr h="363534">
                <a:tc>
                  <a:txBody>
                    <a:bodyPr/>
                    <a:lstStyle/>
                    <a:p>
                      <a:endParaRPr lang="nb-NO" sz="2000"/>
                    </a:p>
                  </a:txBody>
                  <a:tcPr marL="68580" marR="68580" marT="34290" marB="34290"/>
                </a:tc>
                <a:tc>
                  <a:txBody>
                    <a:bodyPr/>
                    <a:lstStyle/>
                    <a:p>
                      <a:r>
                        <a:rPr lang="nb-NO" sz="2000" b="1" dirty="0"/>
                        <a:t>Antall:</a:t>
                      </a:r>
                    </a:p>
                  </a:txBody>
                  <a:tcPr marL="68580" marR="68580" marT="34290" marB="34290"/>
                </a:tc>
                <a:tc>
                  <a:txBody>
                    <a:bodyPr/>
                    <a:lstStyle/>
                    <a:p>
                      <a:r>
                        <a:rPr lang="nb-NO" sz="2000" b="1" dirty="0"/>
                        <a:t>              %</a:t>
                      </a:r>
                    </a:p>
                  </a:txBody>
                  <a:tcPr marL="68580" marR="68580" marT="34290" marB="34290"/>
                </a:tc>
                <a:extLst>
                  <a:ext uri="{0D108BD9-81ED-4DB2-BD59-A6C34878D82A}">
                    <a16:rowId xmlns:a16="http://schemas.microsoft.com/office/drawing/2014/main" val="3289236012"/>
                  </a:ext>
                </a:extLst>
              </a:tr>
              <a:tr h="482242">
                <a:tc>
                  <a:txBody>
                    <a:bodyPr/>
                    <a:lstStyle/>
                    <a:p>
                      <a:pPr>
                        <a:lnSpc>
                          <a:spcPct val="150000"/>
                        </a:lnSpc>
                        <a:spcAft>
                          <a:spcPts val="800"/>
                        </a:spcAft>
                      </a:pPr>
                      <a:r>
                        <a:rPr lang="nb-NO" sz="2000" dirty="0">
                          <a:effectLst/>
                        </a:rPr>
                        <a:t>Vurdering av arbeidsevne /arbeidssituasjon</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12</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16</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7706224"/>
                  </a:ext>
                </a:extLst>
              </a:tr>
              <a:tr h="1020073">
                <a:tc>
                  <a:txBody>
                    <a:bodyPr/>
                    <a:lstStyle/>
                    <a:p>
                      <a:pPr>
                        <a:lnSpc>
                          <a:spcPct val="150000"/>
                        </a:lnSpc>
                        <a:spcAft>
                          <a:spcPts val="800"/>
                        </a:spcAft>
                      </a:pPr>
                      <a:r>
                        <a:rPr lang="nb-NO" sz="2000" dirty="0">
                          <a:effectLst/>
                        </a:rPr>
                        <a:t>Henvist sosialtjeneste (språkopplæring, individuell plan)</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12</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16</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53594511"/>
                  </a:ext>
                </a:extLst>
              </a:tr>
              <a:tr h="482242">
                <a:tc>
                  <a:txBody>
                    <a:bodyPr/>
                    <a:lstStyle/>
                    <a:p>
                      <a:pPr>
                        <a:lnSpc>
                          <a:spcPct val="150000"/>
                        </a:lnSpc>
                        <a:spcAft>
                          <a:spcPts val="800"/>
                        </a:spcAft>
                      </a:pPr>
                      <a:r>
                        <a:rPr lang="nb-NO" sz="2000">
                          <a:effectLst/>
                        </a:rPr>
                        <a:t>Tilpasning av bolig</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10</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14</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28054449"/>
                  </a:ext>
                </a:extLst>
              </a:tr>
              <a:tr h="482242">
                <a:tc>
                  <a:txBody>
                    <a:bodyPr/>
                    <a:lstStyle/>
                    <a:p>
                      <a:pPr>
                        <a:lnSpc>
                          <a:spcPct val="150000"/>
                        </a:lnSpc>
                        <a:spcAft>
                          <a:spcPts val="800"/>
                        </a:spcAft>
                      </a:pPr>
                      <a:r>
                        <a:rPr lang="nb-NO" sz="2000">
                          <a:effectLst/>
                        </a:rPr>
                        <a:t>BPA/støttekontakt</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6</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8</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90633281"/>
                  </a:ext>
                </a:extLst>
              </a:tr>
              <a:tr h="482242">
                <a:tc>
                  <a:txBody>
                    <a:bodyPr/>
                    <a:lstStyle/>
                    <a:p>
                      <a:pPr>
                        <a:lnSpc>
                          <a:spcPct val="150000"/>
                        </a:lnSpc>
                        <a:spcAft>
                          <a:spcPts val="800"/>
                        </a:spcAft>
                      </a:pPr>
                      <a:r>
                        <a:rPr lang="nb-NO" sz="2000">
                          <a:effectLst/>
                        </a:rPr>
                        <a:t>Ernæringsfysiolog</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a:effectLst/>
                        </a:rPr>
                        <a:t>4</a:t>
                      </a:r>
                      <a:endParaRPr lang="nb-NO" sz="2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5</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99154131"/>
                  </a:ext>
                </a:extLst>
              </a:tr>
              <a:tr h="482242">
                <a:tc>
                  <a:txBody>
                    <a:bodyPr/>
                    <a:lstStyle/>
                    <a:p>
                      <a:pPr>
                        <a:lnSpc>
                          <a:spcPct val="150000"/>
                        </a:lnSpc>
                        <a:spcAft>
                          <a:spcPts val="800"/>
                        </a:spcAft>
                      </a:pPr>
                      <a:r>
                        <a:rPr lang="nb-NO" sz="2000" dirty="0">
                          <a:effectLst/>
                        </a:rPr>
                        <a:t>Hjemmehjelp/hjemmesykepleie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2</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800"/>
                        </a:spcAft>
                      </a:pPr>
                      <a:r>
                        <a:rPr lang="nb-NO" sz="2000" dirty="0">
                          <a:effectLst/>
                        </a:rPr>
                        <a:t>3</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2096002"/>
                  </a:ext>
                </a:extLst>
              </a:tr>
            </a:tbl>
          </a:graphicData>
        </a:graphic>
      </p:graphicFrame>
    </p:spTree>
    <p:extLst>
      <p:ext uri="{BB962C8B-B14F-4D97-AF65-F5344CB8AC3E}">
        <p14:creationId xmlns:p14="http://schemas.microsoft.com/office/powerpoint/2010/main" val="311484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2D56A1-BB0D-4FCB-8E18-E94BBD600DC4}"/>
              </a:ext>
            </a:extLst>
          </p:cNvPr>
          <p:cNvSpPr>
            <a:spLocks noGrp="1"/>
          </p:cNvSpPr>
          <p:nvPr>
            <p:ph type="title"/>
          </p:nvPr>
        </p:nvSpPr>
        <p:spPr/>
        <p:txBody>
          <a:bodyPr/>
          <a:lstStyle/>
          <a:p>
            <a:r>
              <a:rPr lang="nb-NO" dirty="0"/>
              <a:t>Kort sagt:</a:t>
            </a:r>
            <a:br>
              <a:rPr lang="nb-NO" dirty="0"/>
            </a:br>
            <a:r>
              <a:rPr lang="nb-NO" dirty="0"/>
              <a:t>Innvandrere med polio:</a:t>
            </a:r>
          </a:p>
        </p:txBody>
      </p:sp>
      <p:sp>
        <p:nvSpPr>
          <p:cNvPr id="3" name="Plassholder for innhold 2">
            <a:extLst>
              <a:ext uri="{FF2B5EF4-FFF2-40B4-BE49-F238E27FC236}">
                <a16:creationId xmlns:a16="http://schemas.microsoft.com/office/drawing/2014/main" id="{65789E8C-E88A-4D70-B274-D7EF7AB93866}"/>
              </a:ext>
            </a:extLst>
          </p:cNvPr>
          <p:cNvSpPr>
            <a:spLocks noGrp="1"/>
          </p:cNvSpPr>
          <p:nvPr>
            <p:ph sz="half" idx="1"/>
          </p:nvPr>
        </p:nvSpPr>
        <p:spPr/>
        <p:txBody>
          <a:bodyPr/>
          <a:lstStyle/>
          <a:p>
            <a:r>
              <a:rPr lang="nb-NO" dirty="0">
                <a:latin typeface="Calibri" panose="020F0502020204030204" pitchFamily="34" charset="0"/>
              </a:rPr>
              <a:t>Fikk polio i yngre alder (2.6 år)</a:t>
            </a:r>
          </a:p>
          <a:p>
            <a:r>
              <a:rPr lang="nb-NO" dirty="0">
                <a:latin typeface="Calibri" panose="020F0502020204030204" pitchFamily="34" charset="0"/>
              </a:rPr>
              <a:t>Er betydelig yngre enn norskfødte polioskadde (44 år)</a:t>
            </a:r>
          </a:p>
          <a:p>
            <a:r>
              <a:rPr lang="nb-NO" dirty="0">
                <a:latin typeface="Calibri" panose="020F0502020204030204" pitchFamily="34" charset="0"/>
              </a:rPr>
              <a:t>PPS (30 år)</a:t>
            </a:r>
          </a:p>
          <a:p>
            <a:r>
              <a:rPr lang="nb-NO" dirty="0">
                <a:latin typeface="Calibri" panose="020F0502020204030204" pitchFamily="34" charset="0"/>
              </a:rPr>
              <a:t>Fortsatt i arbeidsfør alder</a:t>
            </a:r>
          </a:p>
          <a:p>
            <a:r>
              <a:rPr lang="nb-NO" dirty="0">
                <a:latin typeface="Calibri" panose="020F0502020204030204" pitchFamily="34" charset="0"/>
              </a:rPr>
              <a:t>Hadde lite eller ingen behandling i akutt- og rehabiliteringsfase</a:t>
            </a:r>
          </a:p>
          <a:p>
            <a:r>
              <a:rPr lang="nb-NO" dirty="0">
                <a:latin typeface="Calibri" panose="020F0502020204030204" pitchFamily="34" charset="0"/>
              </a:rPr>
              <a:t>Mer kompleks psykologisk bakgrunn</a:t>
            </a:r>
          </a:p>
          <a:p>
            <a:r>
              <a:rPr lang="nb-NO" dirty="0">
                <a:latin typeface="Calibri" panose="020F0502020204030204" pitchFamily="34" charset="0"/>
              </a:rPr>
              <a:t>Mer kompleks </a:t>
            </a:r>
            <a:r>
              <a:rPr lang="nb-NO" dirty="0" err="1">
                <a:latin typeface="Calibri" panose="020F0502020204030204" pitchFamily="34" charset="0"/>
              </a:rPr>
              <a:t>sosio</a:t>
            </a:r>
            <a:r>
              <a:rPr lang="nb-NO" dirty="0">
                <a:latin typeface="Calibri" panose="020F0502020204030204" pitchFamily="34" charset="0"/>
              </a:rPr>
              <a:t>-økonomisk bakgrunn</a:t>
            </a:r>
          </a:p>
          <a:p>
            <a:endParaRPr lang="nb-NO" dirty="0"/>
          </a:p>
        </p:txBody>
      </p:sp>
      <p:pic>
        <p:nvPicPr>
          <p:cNvPr id="5" name="Plassholder for innhold 4" descr="Polio image">
            <a:extLst>
              <a:ext uri="{FF2B5EF4-FFF2-40B4-BE49-F238E27FC236}">
                <a16:creationId xmlns:a16="http://schemas.microsoft.com/office/drawing/2014/main" id="{834005F4-41A0-4E59-B0C2-5DE73C75AA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0498" y="2226469"/>
            <a:ext cx="3263504" cy="3263504"/>
          </a:xfrm>
          <a:prstGeom prst="rect">
            <a:avLst/>
          </a:prstGeom>
          <a:noFill/>
          <a:ln>
            <a:noFill/>
          </a:ln>
        </p:spPr>
      </p:pic>
    </p:spTree>
    <p:extLst>
      <p:ext uri="{BB962C8B-B14F-4D97-AF65-F5344CB8AC3E}">
        <p14:creationId xmlns:p14="http://schemas.microsoft.com/office/powerpoint/2010/main" val="102803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0CC7E-8AED-42A4-8007-EACCDE2D0A11}"/>
              </a:ext>
            </a:extLst>
          </p:cNvPr>
          <p:cNvSpPr>
            <a:spLocks noGrp="1"/>
          </p:cNvSpPr>
          <p:nvPr>
            <p:ph type="title"/>
          </p:nvPr>
        </p:nvSpPr>
        <p:spPr/>
        <p:txBody>
          <a:bodyPr>
            <a:normAutofit/>
          </a:bodyPr>
          <a:lstStyle/>
          <a:p>
            <a:r>
              <a:rPr lang="nb-NO" dirty="0"/>
              <a:t>Kort sagt:</a:t>
            </a:r>
          </a:p>
        </p:txBody>
      </p:sp>
      <p:sp>
        <p:nvSpPr>
          <p:cNvPr id="5" name="Plassholder for innhold 4">
            <a:extLst>
              <a:ext uri="{FF2B5EF4-FFF2-40B4-BE49-F238E27FC236}">
                <a16:creationId xmlns:a16="http://schemas.microsoft.com/office/drawing/2014/main" id="{2C211079-2EB4-43F9-84C1-563E5676245C}"/>
              </a:ext>
            </a:extLst>
          </p:cNvPr>
          <p:cNvSpPr>
            <a:spLocks noGrp="1"/>
          </p:cNvSpPr>
          <p:nvPr>
            <p:ph sz="quarter" idx="10"/>
          </p:nvPr>
        </p:nvSpPr>
        <p:spPr/>
        <p:txBody>
          <a:bodyPr>
            <a:normAutofit/>
          </a:bodyPr>
          <a:lstStyle/>
          <a:p>
            <a:r>
              <a:rPr lang="nb-NO" sz="2400" dirty="0"/>
              <a:t>Polioskadde lever med en livslang funksjonsnedsettelse og har gode mestringsstrategier</a:t>
            </a:r>
          </a:p>
          <a:p>
            <a:r>
              <a:rPr lang="nb-NO" sz="2400" dirty="0"/>
              <a:t>Polioskadde får økende helseproblemer ved økende alder</a:t>
            </a:r>
          </a:p>
          <a:p>
            <a:r>
              <a:rPr lang="nb-NO" sz="2400" dirty="0"/>
              <a:t>Gruppen har et stort og til dels udekket behov for hjelpemidler</a:t>
            </a:r>
          </a:p>
          <a:p>
            <a:r>
              <a:rPr lang="nb-NO" sz="2400" dirty="0"/>
              <a:t>Behov for å identifisere undergrupper med udekkede medisinske behov</a:t>
            </a:r>
          </a:p>
          <a:p>
            <a:r>
              <a:rPr lang="nb-NO" sz="2400" dirty="0"/>
              <a:t>Kompliserende faktorer som pust eller </a:t>
            </a:r>
            <a:r>
              <a:rPr lang="nb-NO" sz="2400" dirty="0" err="1"/>
              <a:t>svelgvansker</a:t>
            </a:r>
            <a:r>
              <a:rPr lang="nb-NO" sz="2400" dirty="0"/>
              <a:t> kan være livstruende ved feil diagnose eller behandling</a:t>
            </a:r>
          </a:p>
          <a:p>
            <a:pPr marL="0" indent="0">
              <a:buNone/>
            </a:pPr>
            <a:r>
              <a:rPr lang="nb-NO" dirty="0"/>
              <a:t> </a:t>
            </a:r>
          </a:p>
          <a:p>
            <a:endParaRPr lang="nb-NO" dirty="0"/>
          </a:p>
          <a:p>
            <a:endParaRPr lang="nb-NO" dirty="0"/>
          </a:p>
          <a:p>
            <a:endParaRPr lang="nb-NO" dirty="0"/>
          </a:p>
        </p:txBody>
      </p:sp>
    </p:spTree>
    <p:extLst>
      <p:ext uri="{BB962C8B-B14F-4D97-AF65-F5344CB8AC3E}">
        <p14:creationId xmlns:p14="http://schemas.microsoft.com/office/powerpoint/2010/main" val="27027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BACA3-A673-4477-A767-AD2DC4FBAF75}"/>
              </a:ext>
            </a:extLst>
          </p:cNvPr>
          <p:cNvSpPr>
            <a:spLocks noGrp="1"/>
          </p:cNvSpPr>
          <p:nvPr>
            <p:ph type="title"/>
          </p:nvPr>
        </p:nvSpPr>
        <p:spPr/>
        <p:txBody>
          <a:bodyPr/>
          <a:lstStyle/>
          <a:p>
            <a:r>
              <a:rPr lang="nb-NO" dirty="0"/>
              <a:t>Den innfødte norske poliobefolkningen:</a:t>
            </a:r>
          </a:p>
        </p:txBody>
      </p:sp>
      <p:sp>
        <p:nvSpPr>
          <p:cNvPr id="3" name="Plassholder for innhold 2">
            <a:extLst>
              <a:ext uri="{FF2B5EF4-FFF2-40B4-BE49-F238E27FC236}">
                <a16:creationId xmlns:a16="http://schemas.microsoft.com/office/drawing/2014/main" id="{03C1D454-C41D-4163-93FA-339AE5EC40A3}"/>
              </a:ext>
            </a:extLst>
          </p:cNvPr>
          <p:cNvSpPr>
            <a:spLocks noGrp="1"/>
          </p:cNvSpPr>
          <p:nvPr>
            <p:ph idx="1"/>
          </p:nvPr>
        </p:nvSpPr>
        <p:spPr/>
        <p:txBody>
          <a:bodyPr>
            <a:normAutofit/>
          </a:bodyPr>
          <a:lstStyle/>
          <a:p>
            <a:pPr indent="171450">
              <a:lnSpc>
                <a:spcPct val="200000"/>
              </a:lnSpc>
              <a:spcAft>
                <a:spcPts val="600"/>
              </a:spcAft>
            </a:pPr>
            <a:r>
              <a:rPr lang="nb-NO" dirty="0">
                <a:latin typeface="Times New Roman" panose="02020603050405020304" pitchFamily="18" charset="0"/>
                <a:ea typeface="Calibri" panose="020F0502020204030204" pitchFamily="34" charset="0"/>
                <a:cs typeface="Times New Roman" panose="02020603050405020304" pitchFamily="18" charset="0"/>
              </a:rPr>
              <a:t>Av de 8 -10 000 norskfødte polioskadde som lever i Norge i dag er</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200000"/>
              </a:lnSpc>
              <a:spcAft>
                <a:spcPts val="600"/>
              </a:spcAft>
              <a:tabLst>
                <a:tab pos="342900" algn="l"/>
              </a:tabLst>
            </a:pPr>
            <a:r>
              <a:rPr lang="nb-NO" dirty="0">
                <a:latin typeface="Times New Roman" panose="02020603050405020304" pitchFamily="18" charset="0"/>
                <a:ea typeface="Calibri" panose="020F0502020204030204" pitchFamily="34" charset="0"/>
                <a:cs typeface="Times New Roman" panose="02020603050405020304" pitchFamily="18" charset="0"/>
              </a:rPr>
              <a:t> 20 % under 70 år</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200000"/>
              </a:lnSpc>
              <a:spcAft>
                <a:spcPts val="600"/>
              </a:spcAft>
              <a:tabLst>
                <a:tab pos="342900" algn="l"/>
              </a:tabLst>
            </a:pPr>
            <a:r>
              <a:rPr lang="nb-NO" dirty="0">
                <a:latin typeface="Times New Roman" panose="02020603050405020304" pitchFamily="18" charset="0"/>
                <a:ea typeface="Calibri" panose="020F0502020204030204" pitchFamily="34" charset="0"/>
                <a:cs typeface="Times New Roman" panose="02020603050405020304" pitchFamily="18" charset="0"/>
              </a:rPr>
              <a:t>51 % mellom 70–80 år,</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200000"/>
              </a:lnSpc>
              <a:spcAft>
                <a:spcPts val="600"/>
              </a:spcAft>
              <a:tabLst>
                <a:tab pos="342900" algn="l"/>
              </a:tabLst>
            </a:pPr>
            <a:r>
              <a:rPr lang="nb-NO" dirty="0">
                <a:latin typeface="Times New Roman" panose="02020603050405020304" pitchFamily="18" charset="0"/>
                <a:ea typeface="Calibri" panose="020F0502020204030204" pitchFamily="34" charset="0"/>
                <a:cs typeface="Times New Roman" panose="02020603050405020304" pitchFamily="18" charset="0"/>
              </a:rPr>
              <a:t>23 % mellom 80–85 år</a:t>
            </a:r>
            <a:endParaRPr lang="nb-NO"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200000"/>
              </a:lnSpc>
              <a:spcAft>
                <a:spcPts val="600"/>
              </a:spcAft>
              <a:tabLst>
                <a:tab pos="342900" algn="l"/>
              </a:tabLst>
            </a:pPr>
            <a:r>
              <a:rPr lang="nb-NO" dirty="0">
                <a:latin typeface="Times New Roman" panose="02020603050405020304" pitchFamily="18" charset="0"/>
                <a:ea typeface="Calibri" panose="020F0502020204030204" pitchFamily="34" charset="0"/>
                <a:cs typeface="Times New Roman" panose="02020603050405020304" pitchFamily="18" charset="0"/>
              </a:rPr>
              <a:t> 5 % over 85 år</a:t>
            </a:r>
            <a:endParaRPr lang="nb-NO" dirty="0">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7984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25557" y="2022409"/>
            <a:ext cx="6172200" cy="3429467"/>
          </a:xfrm>
        </p:spPr>
        <p:txBody>
          <a:bodyPr>
            <a:normAutofit/>
          </a:bodyPr>
          <a:lstStyle/>
          <a:p>
            <a:r>
              <a:rPr lang="nb-NO" sz="2400" dirty="0"/>
              <a:t>Jevnlig evaluering og behandling for å opprettholde funksjon og sørge for nødvendig helsehjelp</a:t>
            </a:r>
          </a:p>
          <a:p>
            <a:r>
              <a:rPr lang="nb-NO" sz="2400" dirty="0"/>
              <a:t>Polioskadde bør refereres  til regionale sentre for spesialiserte undersøkelser og behandling også i eldre alder</a:t>
            </a:r>
          </a:p>
          <a:p>
            <a:r>
              <a:rPr lang="nb-NO" sz="2400" dirty="0"/>
              <a:t>Polioskaddes interesseorganisasjoner er viktige for å opprettholde polioskaddes helse. Ha særlig fokus på enslige kvinner.</a:t>
            </a:r>
          </a:p>
        </p:txBody>
      </p:sp>
      <p:sp>
        <p:nvSpPr>
          <p:cNvPr id="3" name="Tittel 2"/>
          <p:cNvSpPr>
            <a:spLocks noGrp="1"/>
          </p:cNvSpPr>
          <p:nvPr>
            <p:ph type="title"/>
          </p:nvPr>
        </p:nvSpPr>
        <p:spPr/>
        <p:txBody>
          <a:bodyPr>
            <a:normAutofit/>
          </a:bodyPr>
          <a:lstStyle/>
          <a:p>
            <a:r>
              <a:rPr lang="nb-NO" dirty="0"/>
              <a:t>Foreslåtte tiltak for ALLE polioskadde:</a:t>
            </a:r>
          </a:p>
        </p:txBody>
      </p:sp>
      <p:sp>
        <p:nvSpPr>
          <p:cNvPr id="4" name="Plassholder for dato 3"/>
          <p:cNvSpPr>
            <a:spLocks noGrp="1"/>
          </p:cNvSpPr>
          <p:nvPr>
            <p:ph type="dt" sz="half" idx="2"/>
          </p:nvPr>
        </p:nvSpPr>
        <p:spPr/>
        <p:txBody>
          <a:bodyPr/>
          <a:lstStyle/>
          <a:p>
            <a:r>
              <a:rPr lang="nb-NO"/>
              <a:t>Lillian Festvåg</a:t>
            </a:r>
            <a:endParaRPr lang="nb-NO" dirty="0"/>
          </a:p>
        </p:txBody>
      </p:sp>
    </p:spTree>
    <p:extLst>
      <p:ext uri="{BB962C8B-B14F-4D97-AF65-F5344CB8AC3E}">
        <p14:creationId xmlns:p14="http://schemas.microsoft.com/office/powerpoint/2010/main" val="293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127FD-3FAC-48FB-A343-586170DAB7F0}"/>
              </a:ext>
            </a:extLst>
          </p:cNvPr>
          <p:cNvSpPr>
            <a:spLocks noGrp="1"/>
          </p:cNvSpPr>
          <p:nvPr>
            <p:ph type="title"/>
          </p:nvPr>
        </p:nvSpPr>
        <p:spPr>
          <a:xfrm>
            <a:off x="633845" y="1131570"/>
            <a:ext cx="7886700" cy="902970"/>
          </a:xfrm>
        </p:spPr>
        <p:txBody>
          <a:bodyPr/>
          <a:lstStyle/>
          <a:p>
            <a:r>
              <a:rPr lang="nb-NO" dirty="0"/>
              <a:t>Publikasjoner:</a:t>
            </a:r>
          </a:p>
        </p:txBody>
      </p:sp>
      <p:sp>
        <p:nvSpPr>
          <p:cNvPr id="3" name="Plassholder for innhold 2">
            <a:extLst>
              <a:ext uri="{FF2B5EF4-FFF2-40B4-BE49-F238E27FC236}">
                <a16:creationId xmlns:a16="http://schemas.microsoft.com/office/drawing/2014/main" id="{67AE1325-8D81-4B41-A5A0-C864102BE4E1}"/>
              </a:ext>
            </a:extLst>
          </p:cNvPr>
          <p:cNvSpPr>
            <a:spLocks noGrp="1"/>
          </p:cNvSpPr>
          <p:nvPr>
            <p:ph sz="half" idx="1"/>
          </p:nvPr>
        </p:nvSpPr>
        <p:spPr>
          <a:xfrm>
            <a:off x="633845" y="2228850"/>
            <a:ext cx="2668155" cy="3497580"/>
          </a:xfrm>
        </p:spPr>
        <p:txBody>
          <a:bodyPr>
            <a:normAutofit fontScale="55000" lnSpcReduction="20000"/>
          </a:bodyPr>
          <a:lstStyle/>
          <a:p>
            <a:r>
              <a:rPr lang="en-US" sz="3600" dirty="0"/>
              <a:t>HEALTH AND SOCIAL CONDITIONS IN NORWEGIAN POLIO SURVIVORS:</a:t>
            </a:r>
            <a:br>
              <a:rPr lang="en-US" sz="3600" dirty="0"/>
            </a:br>
            <a:r>
              <a:rPr lang="nb-NO" sz="3600" dirty="0"/>
              <a:t>A 20-YEAR FOLLOW-UP STUDY</a:t>
            </a:r>
          </a:p>
          <a:p>
            <a:br>
              <a:rPr lang="nb-NO" dirty="0"/>
            </a:br>
            <a:r>
              <a:rPr lang="nb-NO" dirty="0"/>
              <a:t>Lillian Festvåg </a:t>
            </a:r>
            <a:r>
              <a:rPr lang="nb-NO" baseline="30000" dirty="0"/>
              <a:t>a, c</a:t>
            </a:r>
            <a:r>
              <a:rPr lang="nb-NO" dirty="0"/>
              <a:t>, Anne - Kristine Schanke</a:t>
            </a:r>
            <a:r>
              <a:rPr lang="nb-NO" baseline="30000" dirty="0"/>
              <a:t> a, b</a:t>
            </a:r>
            <a:r>
              <a:rPr lang="nb-NO" dirty="0"/>
              <a:t>, Stein Johnsen </a:t>
            </a:r>
            <a:r>
              <a:rPr lang="nb-NO" baseline="30000" dirty="0"/>
              <a:t>c</a:t>
            </a:r>
            <a:r>
              <a:rPr lang="nb-NO" dirty="0"/>
              <a:t>, Geir Strømsholm</a:t>
            </a:r>
            <a:r>
              <a:rPr lang="nb-NO" baseline="30000" dirty="0"/>
              <a:t> c</a:t>
            </a:r>
            <a:r>
              <a:rPr lang="nb-NO" dirty="0"/>
              <a:t>, Steinar </a:t>
            </a:r>
            <a:r>
              <a:rPr lang="nb-NO" dirty="0" err="1"/>
              <a:t>Øyhaugen</a:t>
            </a:r>
            <a:r>
              <a:rPr lang="nb-NO" dirty="0"/>
              <a:t> </a:t>
            </a:r>
            <a:r>
              <a:rPr lang="nb-NO" baseline="30000" dirty="0"/>
              <a:t>c</a:t>
            </a:r>
            <a:r>
              <a:rPr lang="nb-NO" dirty="0"/>
              <a:t>, Ragnhild Skovly Hartviksen </a:t>
            </a:r>
            <a:r>
              <a:rPr lang="nb-NO" baseline="30000" dirty="0"/>
              <a:t>c</a:t>
            </a:r>
            <a:r>
              <a:rPr lang="nb-NO" dirty="0"/>
              <a:t>, Nils Erik Gilhus </a:t>
            </a:r>
            <a:r>
              <a:rPr lang="nb-NO" baseline="30000" dirty="0"/>
              <a:t>d, e</a:t>
            </a:r>
            <a:r>
              <a:rPr lang="nb-NO" dirty="0"/>
              <a:t>, Sigurd Aarrestad</a:t>
            </a:r>
            <a:r>
              <a:rPr lang="nb-NO" baseline="30000" dirty="0"/>
              <a:t> f</a:t>
            </a:r>
            <a:r>
              <a:rPr lang="nb-NO" dirty="0"/>
              <a:t>, Kari Lofthus</a:t>
            </a:r>
            <a:r>
              <a:rPr lang="nb-NO" baseline="30000" dirty="0"/>
              <a:t> g</a:t>
            </a:r>
            <a:r>
              <a:rPr lang="nb-NO" dirty="0"/>
              <a:t>, Johan Kvalvik Stanghelle </a:t>
            </a:r>
            <a:endParaRPr lang="nb-NO" baseline="30000" dirty="0"/>
          </a:p>
          <a:p>
            <a:r>
              <a:rPr lang="nb-NO" sz="2475" b="1" dirty="0">
                <a:latin typeface="Times New Roman" panose="02020603050405020304" pitchFamily="18" charset="0"/>
                <a:cs typeface="Times New Roman" panose="02020603050405020304" pitchFamily="18" charset="0"/>
              </a:rPr>
              <a:t>Journal </a:t>
            </a:r>
            <a:r>
              <a:rPr lang="nb-NO" sz="2475" b="1" dirty="0" err="1">
                <a:latin typeface="Times New Roman" panose="02020603050405020304" pitchFamily="18" charset="0"/>
                <a:cs typeface="Times New Roman" panose="02020603050405020304" pitchFamily="18" charset="0"/>
              </a:rPr>
              <a:t>of</a:t>
            </a:r>
            <a:r>
              <a:rPr lang="nb-NO" sz="2475" b="1" dirty="0">
                <a:latin typeface="Times New Roman" panose="02020603050405020304" pitchFamily="18" charset="0"/>
                <a:cs typeface="Times New Roman" panose="02020603050405020304" pitchFamily="18" charset="0"/>
              </a:rPr>
              <a:t> </a:t>
            </a:r>
            <a:br>
              <a:rPr lang="nb-NO" sz="2475" b="1" dirty="0">
                <a:latin typeface="Times New Roman" panose="02020603050405020304" pitchFamily="18" charset="0"/>
                <a:cs typeface="Times New Roman" panose="02020603050405020304" pitchFamily="18" charset="0"/>
              </a:rPr>
            </a:br>
            <a:r>
              <a:rPr lang="nb-NO" sz="2475" b="1" dirty="0">
                <a:latin typeface="Times New Roman" panose="02020603050405020304" pitchFamily="18" charset="0"/>
                <a:cs typeface="Times New Roman" panose="02020603050405020304" pitchFamily="18" charset="0"/>
              </a:rPr>
              <a:t>REHABILITATION MEDICINE</a:t>
            </a:r>
            <a:br>
              <a:rPr lang="nb-NO" sz="2475" b="1" dirty="0">
                <a:latin typeface="Times New Roman" panose="02020603050405020304" pitchFamily="18" charset="0"/>
                <a:cs typeface="Times New Roman" panose="02020603050405020304" pitchFamily="18" charset="0"/>
              </a:rPr>
            </a:br>
            <a:r>
              <a:rPr lang="nb-NO" sz="2475" b="1" dirty="0" err="1">
                <a:latin typeface="Times New Roman" panose="02020603050405020304" pitchFamily="18" charset="0"/>
                <a:cs typeface="Times New Roman" panose="02020603050405020304" pitchFamily="18" charset="0"/>
              </a:rPr>
              <a:t>oct</a:t>
            </a:r>
            <a:r>
              <a:rPr lang="nb-NO" sz="2475" b="1" dirty="0">
                <a:latin typeface="Times New Roman" panose="02020603050405020304" pitchFamily="18" charset="0"/>
                <a:cs typeface="Times New Roman" panose="02020603050405020304" pitchFamily="18" charset="0"/>
              </a:rPr>
              <a:t> 2016</a:t>
            </a:r>
            <a:endParaRPr lang="nb-NO" sz="3600" dirty="0"/>
          </a:p>
          <a:p>
            <a:endParaRPr lang="nb-NO" dirty="0"/>
          </a:p>
        </p:txBody>
      </p:sp>
      <p:sp>
        <p:nvSpPr>
          <p:cNvPr id="4" name="Plassholder for innhold 3">
            <a:extLst>
              <a:ext uri="{FF2B5EF4-FFF2-40B4-BE49-F238E27FC236}">
                <a16:creationId xmlns:a16="http://schemas.microsoft.com/office/drawing/2014/main" id="{AC16CE99-EC74-4D9C-9A47-3CAF5A9833C3}"/>
              </a:ext>
            </a:extLst>
          </p:cNvPr>
          <p:cNvSpPr>
            <a:spLocks noGrp="1"/>
          </p:cNvSpPr>
          <p:nvPr>
            <p:ph sz="half" idx="2"/>
          </p:nvPr>
        </p:nvSpPr>
        <p:spPr>
          <a:xfrm>
            <a:off x="3508897" y="2228850"/>
            <a:ext cx="2612504" cy="3337560"/>
          </a:xfrm>
        </p:spPr>
        <p:txBody>
          <a:bodyPr>
            <a:normAutofit fontScale="55000" lnSpcReduction="20000"/>
          </a:bodyPr>
          <a:lstStyle/>
          <a:p>
            <a:r>
              <a:rPr lang="en-US" sz="3600" b="1" dirty="0">
                <a:latin typeface="Calibri" panose="020F0502020204030204" pitchFamily="34" charset="0"/>
              </a:rPr>
              <a:t>Elderly Norwegian Polio Survivors: Predictors of self-perceived physical and psychological health. </a:t>
            </a:r>
          </a:p>
          <a:p>
            <a:r>
              <a:rPr lang="nb-NO" dirty="0"/>
              <a:t>Schanke, Anne - Kristine</a:t>
            </a:r>
            <a:r>
              <a:rPr lang="nb-NO" baseline="30000" dirty="0"/>
              <a:t> 1, </a:t>
            </a:r>
            <a:r>
              <a:rPr lang="nb-NO" dirty="0"/>
              <a:t>Professor; </a:t>
            </a:r>
            <a:r>
              <a:rPr lang="nb-NO" dirty="0" err="1"/>
              <a:t>PhD</a:t>
            </a:r>
            <a:r>
              <a:rPr lang="nb-NO" dirty="0"/>
              <a:t>, Cand.psychol. Festvåg, Lillian Vigdis </a:t>
            </a:r>
            <a:r>
              <a:rPr lang="nb-NO" baseline="30000" dirty="0"/>
              <a:t>2</a:t>
            </a:r>
            <a:r>
              <a:rPr lang="nb-NO" dirty="0"/>
              <a:t>, PT, </a:t>
            </a:r>
            <a:r>
              <a:rPr lang="nb-NO" dirty="0" err="1"/>
              <a:t>Cand.Mag</a:t>
            </a:r>
            <a:r>
              <a:rPr lang="nb-NO" dirty="0"/>
              <a:t>, Strømsholm, Geir </a:t>
            </a:r>
            <a:r>
              <a:rPr lang="nb-NO" baseline="30000" dirty="0"/>
              <a:t>3, </a:t>
            </a:r>
            <a:r>
              <a:rPr lang="nb-NO" dirty="0"/>
              <a:t>Stanghelle, Johan Kvalvik</a:t>
            </a:r>
            <a:r>
              <a:rPr lang="nb-NO" baseline="30000" dirty="0"/>
              <a:t> 4</a:t>
            </a:r>
            <a:r>
              <a:rPr lang="nb-NO" dirty="0"/>
              <a:t>, Professor, </a:t>
            </a:r>
            <a:r>
              <a:rPr lang="nb-NO" dirty="0" err="1"/>
              <a:t>PhD</a:t>
            </a:r>
            <a:r>
              <a:rPr lang="nb-NO" dirty="0"/>
              <a:t>, MD, Rike, Per-Ola </a:t>
            </a:r>
            <a:r>
              <a:rPr lang="nb-NO" baseline="30000" dirty="0"/>
              <a:t>5</a:t>
            </a:r>
            <a:r>
              <a:rPr lang="nb-NO" dirty="0"/>
              <a:t> </a:t>
            </a:r>
            <a:r>
              <a:rPr lang="nb-NO" dirty="0" err="1"/>
              <a:t>PhD</a:t>
            </a:r>
            <a:r>
              <a:rPr lang="nb-NO" dirty="0"/>
              <a:t>, </a:t>
            </a:r>
            <a:r>
              <a:rPr lang="en-US" dirty="0"/>
              <a:t> </a:t>
            </a:r>
            <a:r>
              <a:rPr lang="en-US" dirty="0" err="1"/>
              <a:t>Cand.psychol</a:t>
            </a:r>
            <a:r>
              <a:rPr lang="en-US" dirty="0"/>
              <a:t>. </a:t>
            </a:r>
            <a:r>
              <a:rPr lang="nb-NO" dirty="0"/>
              <a:t>Løvstad, Marianne  </a:t>
            </a:r>
            <a:r>
              <a:rPr lang="nb-NO" baseline="30000" dirty="0"/>
              <a:t>6</a:t>
            </a:r>
            <a:r>
              <a:rPr lang="nb-NO" dirty="0"/>
              <a:t>, </a:t>
            </a:r>
            <a:r>
              <a:rPr lang="nb-NO" dirty="0" err="1"/>
              <a:t>PhD</a:t>
            </a:r>
            <a:r>
              <a:rPr lang="nb-NO" dirty="0"/>
              <a:t>, </a:t>
            </a:r>
            <a:r>
              <a:rPr lang="en-US" dirty="0" err="1"/>
              <a:t>Cand.psychol</a:t>
            </a:r>
            <a:r>
              <a:rPr lang="en-US" dirty="0"/>
              <a:t>.</a:t>
            </a:r>
          </a:p>
          <a:p>
            <a:endParaRPr lang="en-US" dirty="0"/>
          </a:p>
          <a:p>
            <a:r>
              <a:rPr lang="pt-BR" sz="2700" dirty="0"/>
              <a:t>Edorium Journal of Disabiility and Rehabilitation; 2018;</a:t>
            </a:r>
            <a:endParaRPr lang="nb-NO" sz="2700" dirty="0"/>
          </a:p>
        </p:txBody>
      </p:sp>
      <p:sp>
        <p:nvSpPr>
          <p:cNvPr id="5" name="TekstSylinder 4">
            <a:extLst>
              <a:ext uri="{FF2B5EF4-FFF2-40B4-BE49-F238E27FC236}">
                <a16:creationId xmlns:a16="http://schemas.microsoft.com/office/drawing/2014/main" id="{84507A38-2385-4507-90CC-0961A083366E}"/>
              </a:ext>
            </a:extLst>
          </p:cNvPr>
          <p:cNvSpPr txBox="1"/>
          <p:nvPr/>
        </p:nvSpPr>
        <p:spPr>
          <a:xfrm>
            <a:off x="6263641" y="2034541"/>
            <a:ext cx="2612504" cy="4039567"/>
          </a:xfrm>
          <a:prstGeom prst="rect">
            <a:avLst/>
          </a:prstGeom>
          <a:noFill/>
        </p:spPr>
        <p:txBody>
          <a:bodyPr wrap="square" rtlCol="0">
            <a:spAutoFit/>
          </a:bodyPr>
          <a:lstStyle/>
          <a:p>
            <a:endParaRPr lang="en-US" sz="1350" b="1" dirty="0"/>
          </a:p>
          <a:p>
            <a:pPr algn="ctr"/>
            <a:r>
              <a:rPr lang="en-US" b="1" dirty="0">
                <a:solidFill>
                  <a:schemeClr val="accent2">
                    <a:lumMod val="50000"/>
                  </a:schemeClr>
                </a:solidFill>
                <a:latin typeface="Times New Roman" panose="02020603050405020304" pitchFamily="18" charset="0"/>
                <a:cs typeface="Times New Roman" panose="02020603050405020304" pitchFamily="18" charset="0"/>
              </a:rPr>
              <a:t>Polio and Post-Polio Syndrome in non-Western Immigrants: a New Challenge for the Health Care System in Norway.</a:t>
            </a:r>
            <a:br>
              <a:rPr lang="nb-NO" sz="1350" dirty="0"/>
            </a:br>
            <a:br>
              <a:rPr lang="nb-NO" sz="1350" dirty="0"/>
            </a:br>
            <a:r>
              <a:rPr lang="en-US" sz="1350" dirty="0"/>
              <a:t>Lillian Festvåg </a:t>
            </a:r>
            <a:r>
              <a:rPr lang="en-US" sz="1350" baseline="30000" dirty="0"/>
              <a:t>a, e</a:t>
            </a:r>
            <a:r>
              <a:rPr lang="en-US" sz="1350" dirty="0"/>
              <a:t>, Johan </a:t>
            </a:r>
            <a:r>
              <a:rPr lang="en-US" sz="1350" dirty="0" err="1"/>
              <a:t>Kvalvik</a:t>
            </a:r>
            <a:r>
              <a:rPr lang="en-US" sz="1350" dirty="0"/>
              <a:t> </a:t>
            </a:r>
            <a:r>
              <a:rPr lang="en-US" sz="1350" dirty="0" err="1"/>
              <a:t>Stanghelle</a:t>
            </a:r>
            <a:r>
              <a:rPr lang="en-US" sz="1350" dirty="0"/>
              <a:t> </a:t>
            </a:r>
            <a:r>
              <a:rPr lang="en-US" sz="1350" baseline="30000" dirty="0"/>
              <a:t>a, b </a:t>
            </a:r>
            <a:r>
              <a:rPr lang="en-US" sz="1350" dirty="0"/>
              <a:t>Nils Erik </a:t>
            </a:r>
            <a:r>
              <a:rPr lang="en-US" sz="1350" dirty="0" err="1"/>
              <a:t>Gilhus</a:t>
            </a:r>
            <a:r>
              <a:rPr lang="en-US" sz="1350" dirty="0"/>
              <a:t> </a:t>
            </a:r>
            <a:r>
              <a:rPr lang="en-US" sz="1350" baseline="30000" dirty="0"/>
              <a:t>c, d</a:t>
            </a:r>
            <a:r>
              <a:rPr lang="en-US" sz="1350" dirty="0"/>
              <a:t>, Per Ola </a:t>
            </a:r>
            <a:r>
              <a:rPr lang="en-US" sz="1350" dirty="0" err="1"/>
              <a:t>Rike</a:t>
            </a:r>
            <a:r>
              <a:rPr lang="en-US" sz="1350" dirty="0"/>
              <a:t> </a:t>
            </a:r>
            <a:r>
              <a:rPr lang="en-US" sz="1350" baseline="30000" dirty="0"/>
              <a:t>a</a:t>
            </a:r>
            <a:r>
              <a:rPr lang="en-US" sz="1350" dirty="0"/>
              <a:t>, Anne - Kristine </a:t>
            </a:r>
            <a:r>
              <a:rPr lang="en-US" sz="1350" dirty="0" err="1"/>
              <a:t>Schanke</a:t>
            </a:r>
            <a:r>
              <a:rPr lang="en-US" sz="1350" baseline="30000" dirty="0"/>
              <a:t> a, f</a:t>
            </a:r>
            <a:endParaRPr lang="nb-NO" sz="1350" dirty="0"/>
          </a:p>
          <a:p>
            <a:r>
              <a:rPr lang="nb-NO" sz="1350" b="1" dirty="0">
                <a:solidFill>
                  <a:schemeClr val="accent2">
                    <a:lumMod val="50000"/>
                  </a:schemeClr>
                </a:solidFill>
                <a:latin typeface="Times New Roman" panose="02020603050405020304" pitchFamily="18" charset="0"/>
                <a:cs typeface="Times New Roman" panose="02020603050405020304" pitchFamily="18" charset="0"/>
              </a:rPr>
              <a:t>Journal </a:t>
            </a:r>
            <a:r>
              <a:rPr lang="nb-NO" sz="1350" b="1" dirty="0" err="1">
                <a:solidFill>
                  <a:schemeClr val="accent2">
                    <a:lumMod val="50000"/>
                  </a:schemeClr>
                </a:solidFill>
                <a:latin typeface="Times New Roman" panose="02020603050405020304" pitchFamily="18" charset="0"/>
                <a:cs typeface="Times New Roman" panose="02020603050405020304" pitchFamily="18" charset="0"/>
              </a:rPr>
              <a:t>of</a:t>
            </a:r>
            <a:r>
              <a:rPr lang="nb-NO" sz="1350" b="1" dirty="0">
                <a:solidFill>
                  <a:schemeClr val="accent2">
                    <a:lumMod val="50000"/>
                  </a:schemeClr>
                </a:solidFill>
                <a:latin typeface="Times New Roman" panose="02020603050405020304" pitchFamily="18" charset="0"/>
                <a:cs typeface="Times New Roman" panose="02020603050405020304" pitchFamily="18" charset="0"/>
              </a:rPr>
              <a:t> </a:t>
            </a:r>
            <a:br>
              <a:rPr lang="nb-NO" sz="1350" b="1" dirty="0">
                <a:solidFill>
                  <a:schemeClr val="accent2">
                    <a:lumMod val="50000"/>
                  </a:schemeClr>
                </a:solidFill>
                <a:latin typeface="Times New Roman" panose="02020603050405020304" pitchFamily="18" charset="0"/>
                <a:cs typeface="Times New Roman" panose="02020603050405020304" pitchFamily="18" charset="0"/>
              </a:rPr>
            </a:br>
            <a:r>
              <a:rPr lang="nb-NO" sz="1350" b="1" dirty="0">
                <a:solidFill>
                  <a:schemeClr val="accent2">
                    <a:lumMod val="50000"/>
                  </a:schemeClr>
                </a:solidFill>
                <a:latin typeface="Times New Roman" panose="02020603050405020304" pitchFamily="18" charset="0"/>
                <a:cs typeface="Times New Roman" panose="02020603050405020304" pitchFamily="18" charset="0"/>
              </a:rPr>
              <a:t>REHABILITATION MEDICINE</a:t>
            </a:r>
            <a:br>
              <a:rPr lang="nb-NO" sz="1350" b="1" dirty="0">
                <a:solidFill>
                  <a:schemeClr val="accent2">
                    <a:lumMod val="50000"/>
                  </a:schemeClr>
                </a:solidFill>
                <a:latin typeface="Times New Roman" panose="02020603050405020304" pitchFamily="18" charset="0"/>
                <a:cs typeface="Times New Roman" panose="02020603050405020304" pitchFamily="18" charset="0"/>
              </a:rPr>
            </a:br>
            <a:r>
              <a:rPr lang="nb-NO" sz="1350" b="1" dirty="0">
                <a:solidFill>
                  <a:schemeClr val="accent2">
                    <a:lumMod val="50000"/>
                  </a:schemeClr>
                </a:solidFill>
                <a:latin typeface="Times New Roman" panose="02020603050405020304" pitchFamily="18" charset="0"/>
                <a:cs typeface="Times New Roman" panose="02020603050405020304" pitchFamily="18" charset="0"/>
              </a:rPr>
              <a:t>nov 2019</a:t>
            </a:r>
          </a:p>
          <a:p>
            <a:endParaRPr lang="nb-NO" sz="1350" dirty="0"/>
          </a:p>
        </p:txBody>
      </p:sp>
    </p:spTree>
    <p:extLst>
      <p:ext uri="{BB962C8B-B14F-4D97-AF65-F5344CB8AC3E}">
        <p14:creationId xmlns:p14="http://schemas.microsoft.com/office/powerpoint/2010/main" val="327305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57200" y="704088"/>
            <a:ext cx="4402832" cy="5764678"/>
          </a:xfrm>
        </p:spPr>
        <p:txBody>
          <a:bodyPr>
            <a:normAutofit fontScale="90000"/>
          </a:bodyPr>
          <a:lstStyle/>
          <a:p>
            <a:br>
              <a:rPr lang="nb-NO" dirty="0"/>
            </a:br>
            <a:br>
              <a:rPr lang="nb-NO" dirty="0"/>
            </a:br>
            <a:br>
              <a:rPr lang="nb-NO" dirty="0"/>
            </a:br>
            <a:br>
              <a:rPr lang="nb-NO" dirty="0"/>
            </a:br>
            <a:r>
              <a:rPr lang="nb-NO" sz="4000" b="1" dirty="0"/>
              <a:t>Polioundersøkelsen LFPS 1994</a:t>
            </a:r>
            <a:br>
              <a:rPr lang="nb-NO" sz="4000" b="1" dirty="0"/>
            </a:br>
            <a:r>
              <a:rPr lang="nb-NO" sz="4000" b="1" dirty="0"/>
              <a:t>En omfattende undersøkelse av polioskaddes liv og helse.</a:t>
            </a:r>
            <a:br>
              <a:rPr lang="nb-NO" sz="4000" b="1" dirty="0"/>
            </a:br>
            <a:r>
              <a:rPr lang="nb-NO" sz="4000" b="1" dirty="0"/>
              <a:t>Initiert av LFPS</a:t>
            </a:r>
            <a:br>
              <a:rPr lang="nb-NO" sz="4000" b="1" dirty="0"/>
            </a:br>
            <a:r>
              <a:rPr lang="nb-NO" sz="4000" b="1" dirty="0"/>
              <a:t>Prosjektledere: </a:t>
            </a:r>
            <a:r>
              <a:rPr lang="nb-NO" sz="4000" b="1" dirty="0" err="1"/>
              <a:t>Øyhaugen</a:t>
            </a:r>
            <a:r>
              <a:rPr lang="nb-NO" sz="4000" b="1" dirty="0"/>
              <a:t> &amp; Lobben</a:t>
            </a:r>
            <a:br>
              <a:rPr lang="nb-NO" sz="3600" b="1" dirty="0"/>
            </a:br>
            <a:br>
              <a:rPr lang="nb-NO" dirty="0"/>
            </a:br>
            <a:br>
              <a:rPr lang="nb-NO" dirty="0"/>
            </a:b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2080" y="1253331"/>
            <a:ext cx="3082197" cy="4351338"/>
          </a:xfrm>
        </p:spPr>
      </p:pic>
    </p:spTree>
    <p:extLst>
      <p:ext uri="{BB962C8B-B14F-4D97-AF65-F5344CB8AC3E}">
        <p14:creationId xmlns:p14="http://schemas.microsoft.com/office/powerpoint/2010/main" val="253941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692696"/>
            <a:ext cx="5832648" cy="5040560"/>
          </a:xfrm>
        </p:spPr>
        <p:txBody>
          <a:bodyPr>
            <a:normAutofit/>
          </a:bodyPr>
          <a:lstStyle/>
          <a:p>
            <a:pPr marL="457200" indent="-457200">
              <a:buFont typeface="Arial" panose="020B0604020202020204" pitchFamily="34" charset="0"/>
              <a:buChar char="•"/>
            </a:pPr>
            <a:r>
              <a:rPr lang="en-GB" sz="3200" b="1" dirty="0" err="1">
                <a:latin typeface="Arial Unicode MS" pitchFamily="34" charset="-128"/>
                <a:ea typeface="Arial Unicode MS" pitchFamily="34" charset="-128"/>
                <a:cs typeface="Arial Unicode MS" pitchFamily="34" charset="-128"/>
              </a:rPr>
              <a:t>Polioundersøkelsen</a:t>
            </a:r>
            <a:r>
              <a:rPr lang="en-GB" sz="3200" b="1" dirty="0">
                <a:latin typeface="Arial Unicode MS" pitchFamily="34" charset="-128"/>
                <a:ea typeface="Arial Unicode MS" pitchFamily="34" charset="-128"/>
                <a:cs typeface="Arial Unicode MS" pitchFamily="34" charset="-128"/>
              </a:rPr>
              <a:t> 2014 </a:t>
            </a:r>
            <a:br>
              <a:rPr lang="en-GB" sz="3200" b="1" dirty="0">
                <a:latin typeface="Arial Unicode MS" pitchFamily="34" charset="-128"/>
                <a:ea typeface="Arial Unicode MS" pitchFamily="34" charset="-128"/>
                <a:cs typeface="Arial Unicode MS" pitchFamily="34" charset="-128"/>
              </a:rPr>
            </a:br>
            <a:r>
              <a:rPr lang="en-GB" sz="2400" b="1" dirty="0">
                <a:latin typeface="Arial Unicode MS" pitchFamily="34" charset="-128"/>
                <a:ea typeface="Arial Unicode MS" pitchFamily="34" charset="-128"/>
                <a:cs typeface="Arial Unicode MS" pitchFamily="34" charset="-128"/>
              </a:rPr>
              <a:t>– en </a:t>
            </a:r>
            <a:r>
              <a:rPr lang="en-GB" sz="2400" b="1" dirty="0" err="1">
                <a:latin typeface="Arial Unicode MS" pitchFamily="34" charset="-128"/>
                <a:ea typeface="Arial Unicode MS" pitchFamily="34" charset="-128"/>
                <a:cs typeface="Arial Unicode MS" pitchFamily="34" charset="-128"/>
              </a:rPr>
              <a:t>nasjonal</a:t>
            </a:r>
            <a:r>
              <a:rPr lang="en-GB" sz="2400" b="1" dirty="0">
                <a:latin typeface="Arial Unicode MS" pitchFamily="34" charset="-128"/>
                <a:ea typeface="Arial Unicode MS" pitchFamily="34" charset="-128"/>
                <a:cs typeface="Arial Unicode MS" pitchFamily="34" charset="-128"/>
              </a:rPr>
              <a:t> </a:t>
            </a:r>
            <a:r>
              <a:rPr lang="en-GB" sz="2400" b="1" dirty="0" err="1">
                <a:latin typeface="Arial Unicode MS" pitchFamily="34" charset="-128"/>
                <a:ea typeface="Arial Unicode MS" pitchFamily="34" charset="-128"/>
                <a:cs typeface="Arial Unicode MS" pitchFamily="34" charset="-128"/>
              </a:rPr>
              <a:t>levekårsundersøkelse</a:t>
            </a:r>
            <a:r>
              <a:rPr lang="en-GB" sz="2400" b="1" dirty="0">
                <a:latin typeface="Arial Unicode MS" pitchFamily="34" charset="-128"/>
                <a:ea typeface="Arial Unicode MS" pitchFamily="34" charset="-128"/>
                <a:cs typeface="Arial Unicode MS" pitchFamily="34" charset="-128"/>
              </a:rPr>
              <a:t> </a:t>
            </a:r>
            <a:r>
              <a:rPr lang="en-GB" sz="2400" b="1" dirty="0" err="1">
                <a:latin typeface="Arial Unicode MS" pitchFamily="34" charset="-128"/>
                <a:ea typeface="Arial Unicode MS" pitchFamily="34" charset="-128"/>
                <a:cs typeface="Arial Unicode MS" pitchFamily="34" charset="-128"/>
              </a:rPr>
              <a:t>blant</a:t>
            </a:r>
            <a:r>
              <a:rPr lang="en-GB" sz="2400" b="1" dirty="0">
                <a:latin typeface="Arial Unicode MS" pitchFamily="34" charset="-128"/>
                <a:ea typeface="Arial Unicode MS" pitchFamily="34" charset="-128"/>
                <a:cs typeface="Arial Unicode MS" pitchFamily="34" charset="-128"/>
              </a:rPr>
              <a:t> </a:t>
            </a:r>
            <a:r>
              <a:rPr lang="en-GB" sz="2400" b="1" dirty="0" err="1">
                <a:latin typeface="Arial Unicode MS" pitchFamily="34" charset="-128"/>
                <a:ea typeface="Arial Unicode MS" pitchFamily="34" charset="-128"/>
                <a:cs typeface="Arial Unicode MS" pitchFamily="34" charset="-128"/>
              </a:rPr>
              <a:t>polioskadde</a:t>
            </a:r>
            <a:r>
              <a:rPr lang="en-GB" sz="2400" b="1" dirty="0">
                <a:latin typeface="Arial Unicode MS" pitchFamily="34" charset="-128"/>
                <a:ea typeface="Arial Unicode MS" pitchFamily="34" charset="-128"/>
                <a:cs typeface="Arial Unicode MS" pitchFamily="34" charset="-128"/>
              </a:rPr>
              <a:t> </a:t>
            </a:r>
            <a:r>
              <a:rPr lang="en-GB" sz="2400" b="1" dirty="0" err="1">
                <a:latin typeface="Arial Unicode MS" pitchFamily="34" charset="-128"/>
                <a:ea typeface="Arial Unicode MS" pitchFamily="34" charset="-128"/>
                <a:cs typeface="Arial Unicode MS" pitchFamily="34" charset="-128"/>
              </a:rPr>
              <a:t>i</a:t>
            </a:r>
            <a:r>
              <a:rPr lang="en-GB" sz="2400" b="1" dirty="0">
                <a:latin typeface="Arial Unicode MS" pitchFamily="34" charset="-128"/>
                <a:ea typeface="Arial Unicode MS" pitchFamily="34" charset="-128"/>
                <a:cs typeface="Arial Unicode MS" pitchFamily="34" charset="-128"/>
              </a:rPr>
              <a:t> Norge</a:t>
            </a:r>
            <a:r>
              <a:rPr lang="en-GB" sz="3200" b="1" dirty="0">
                <a:latin typeface="Arial Unicode MS" pitchFamily="34" charset="-128"/>
                <a:ea typeface="Arial Unicode MS" pitchFamily="34" charset="-128"/>
                <a:cs typeface="Arial Unicode MS" pitchFamily="34" charset="-128"/>
              </a:rPr>
              <a:t>.</a:t>
            </a:r>
            <a:br>
              <a:rPr lang="en-GB" sz="3200" dirty="0">
                <a:latin typeface="Arial Unicode MS" pitchFamily="34" charset="-128"/>
                <a:ea typeface="Arial Unicode MS" pitchFamily="34" charset="-128"/>
                <a:cs typeface="Arial Unicode MS" pitchFamily="34" charset="-128"/>
              </a:rPr>
            </a:br>
            <a:br>
              <a:rPr lang="nb-NO" sz="2000" b="1" dirty="0">
                <a:latin typeface="Arial Unicode MS" pitchFamily="34" charset="-128"/>
                <a:ea typeface="Arial Unicode MS" pitchFamily="34" charset="-128"/>
                <a:cs typeface="Arial Unicode MS" pitchFamily="34" charset="-128"/>
              </a:rPr>
            </a:br>
            <a:r>
              <a:rPr lang="nb-NO" sz="2000" b="1" dirty="0">
                <a:latin typeface="Arial Unicode MS" pitchFamily="34" charset="-128"/>
                <a:ea typeface="Arial Unicode MS" pitchFamily="34" charset="-128"/>
                <a:cs typeface="Arial Unicode MS" pitchFamily="34" charset="-128"/>
              </a:rPr>
              <a:t>Prosjektledere:</a:t>
            </a:r>
            <a:br>
              <a:rPr lang="nb-NO" sz="2000" b="1" dirty="0">
                <a:latin typeface="Arial Unicode MS" pitchFamily="34" charset="-128"/>
                <a:ea typeface="Arial Unicode MS" pitchFamily="34" charset="-128"/>
                <a:cs typeface="Arial Unicode MS" pitchFamily="34" charset="-128"/>
              </a:rPr>
            </a:br>
            <a:r>
              <a:rPr lang="nb-NO" sz="2000" b="1" dirty="0">
                <a:latin typeface="Arial Unicode MS" pitchFamily="34" charset="-128"/>
                <a:ea typeface="Arial Unicode MS" pitchFamily="34" charset="-128"/>
                <a:cs typeface="Arial Unicode MS" pitchFamily="34" charset="-128"/>
              </a:rPr>
              <a:t>Festvåg, Schanke og Stanghelle</a:t>
            </a:r>
            <a:br>
              <a:rPr lang="nb-NO" sz="2000" dirty="0"/>
            </a:br>
            <a:br>
              <a:rPr lang="nb-NO" sz="2000" dirty="0"/>
            </a:br>
            <a:endParaRPr lang="nb-NO" sz="2000" dirty="0"/>
          </a:p>
        </p:txBody>
      </p:sp>
      <p:pic>
        <p:nvPicPr>
          <p:cNvPr id="5" name="Picture 3"/>
          <p:cNvPicPr>
            <a:picLocks noChangeAspect="1" noChangeArrowheads="1"/>
          </p:cNvPicPr>
          <p:nvPr/>
        </p:nvPicPr>
        <p:blipFill>
          <a:blip r:embed="rId4" cstate="print"/>
          <a:srcRect/>
          <a:stretch>
            <a:fillRect/>
          </a:stretch>
        </p:blipFill>
        <p:spPr bwMode="auto">
          <a:xfrm>
            <a:off x="8028384" y="5661248"/>
            <a:ext cx="576064" cy="1008112"/>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611560" y="6021288"/>
            <a:ext cx="505309" cy="509741"/>
          </a:xfrm>
          <a:prstGeom prst="rect">
            <a:avLst/>
          </a:prstGeom>
          <a:noFill/>
          <a:ln w="9525">
            <a:noFill/>
            <a:miter lim="800000"/>
            <a:headEnd/>
            <a:tailEnd/>
          </a:ln>
        </p:spPr>
      </p:pic>
      <p:pic>
        <p:nvPicPr>
          <p:cNvPr id="1026" name="Picture 2" descr="\\sikt\data\SUNHF\SDS\Felles\Maler\Logoer og grafiske elementer\Logo engelsk.jpg"/>
          <p:cNvPicPr>
            <a:picLocks noChangeAspect="1" noChangeArrowheads="1"/>
          </p:cNvPicPr>
          <p:nvPr/>
        </p:nvPicPr>
        <p:blipFill>
          <a:blip r:embed="rId6" cstate="print"/>
          <a:srcRect/>
          <a:stretch>
            <a:fillRect/>
          </a:stretch>
        </p:blipFill>
        <p:spPr bwMode="auto">
          <a:xfrm>
            <a:off x="3131840" y="6021288"/>
            <a:ext cx="4104456" cy="504056"/>
          </a:xfrm>
          <a:prstGeom prst="rect">
            <a:avLst/>
          </a:prstGeom>
          <a:noFill/>
        </p:spPr>
      </p:pic>
    </p:spTree>
    <p:custDataLst>
      <p:tags r:id="rId1"/>
    </p:custDataLst>
    <p:extLst>
      <p:ext uri="{BB962C8B-B14F-4D97-AF65-F5344CB8AC3E}">
        <p14:creationId xmlns:p14="http://schemas.microsoft.com/office/powerpoint/2010/main" val="164137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60504D-CED5-47B6-8A12-02CF841D6B14}"/>
              </a:ext>
            </a:extLst>
          </p:cNvPr>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nb-NO" sz="1350"/>
          </a:p>
        </p:txBody>
      </p:sp>
      <p:pic>
        <p:nvPicPr>
          <p:cNvPr id="7169" name="Bilde 28" descr="Illustrasjonsfoto">
            <a:extLst>
              <a:ext uri="{FF2B5EF4-FFF2-40B4-BE49-F238E27FC236}">
                <a16:creationId xmlns:a16="http://schemas.microsoft.com/office/drawing/2014/main" id="{704253AB-0996-4196-837F-37D877CFF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1" y="2579579"/>
            <a:ext cx="4585991" cy="2694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5253FE1-907F-4912-8972-F31D9C41137C}"/>
              </a:ext>
            </a:extLst>
          </p:cNvPr>
          <p:cNvSpPr>
            <a:spLocks noChangeArrowheads="1"/>
          </p:cNvSpPr>
          <p:nvPr/>
        </p:nvSpPr>
        <p:spPr bwMode="auto">
          <a:xfrm rot="10800000" flipV="1">
            <a:off x="0" y="1445851"/>
            <a:ext cx="4853354"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nb-NO" altLang="nb-NO" sz="2400" b="1" dirty="0">
                <a:latin typeface="Calibri" panose="020F0502020204030204" pitchFamily="34" charset="0"/>
                <a:ea typeface="Times New Roman" panose="02020603050405020304" pitchFamily="18" charset="0"/>
                <a:cs typeface="Times New Roman" panose="02020603050405020304" pitchFamily="18" charset="0"/>
              </a:rPr>
              <a:t>En kartleggingsstudie av medisinske og psykososiale utfordringer hos innvandrere med poliomyelitt  </a:t>
            </a:r>
            <a:endParaRPr lang="nb-NO" altLang="nb-NO" sz="2400" dirty="0">
              <a:latin typeface="Arial" panose="020B0604020202020204" pitchFamily="34" charset="0"/>
            </a:endParaRPr>
          </a:p>
        </p:txBody>
      </p:sp>
      <p:sp>
        <p:nvSpPr>
          <p:cNvPr id="6" name="TekstSylinder 5">
            <a:extLst>
              <a:ext uri="{FF2B5EF4-FFF2-40B4-BE49-F238E27FC236}">
                <a16:creationId xmlns:a16="http://schemas.microsoft.com/office/drawing/2014/main" id="{9B5F34CC-CECF-451B-BA1B-DF8D455DB008}"/>
              </a:ext>
            </a:extLst>
          </p:cNvPr>
          <p:cNvSpPr txBox="1"/>
          <p:nvPr/>
        </p:nvSpPr>
        <p:spPr>
          <a:xfrm>
            <a:off x="5401992" y="1672033"/>
            <a:ext cx="3490488" cy="3754874"/>
          </a:xfrm>
          <a:prstGeom prst="rect">
            <a:avLst/>
          </a:prstGeom>
          <a:noFill/>
        </p:spPr>
        <p:txBody>
          <a:bodyPr wrap="square">
            <a:spAutoFit/>
          </a:bodyPr>
          <a:lstStyle/>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Lillian Festvåg, fysioterapeut, cand.mag. Forskningsassistent Sunnaas sykehus HF. </a:t>
            </a:r>
            <a:r>
              <a:rPr lang="nb-NO" sz="1200" dirty="0">
                <a:solidFill>
                  <a:srgbClr val="0078A0"/>
                </a:solidFill>
                <a:latin typeface="Merriweather" panose="00000500000000000000" pitchFamily="2" charset="0"/>
                <a:ea typeface="Times New Roman" panose="02020603050405020304" pitchFamily="18" charset="0"/>
                <a:hlinkClick r:id="rId3"/>
              </a:rPr>
              <a:t>Lillian.festvaag@gmail.com</a:t>
            </a:r>
            <a:r>
              <a:rPr lang="nb-NO" sz="1200" dirty="0">
                <a:solidFill>
                  <a:srgbClr val="333333"/>
                </a:solidFill>
                <a:latin typeface="Merriweather" panose="00000500000000000000" pitchFamily="2" charset="0"/>
                <a:ea typeface="Times New Roman" panose="02020603050405020304" pitchFamily="18" charset="0"/>
              </a:rPr>
              <a:t>.</a:t>
            </a:r>
            <a:endParaRPr lang="nb-NO" sz="1200" dirty="0">
              <a:latin typeface="Times New Roman" panose="02020603050405020304" pitchFamily="18" charset="0"/>
              <a:ea typeface="Times New Roman" panose="02020603050405020304" pitchFamily="18" charset="0"/>
            </a:endParaRPr>
          </a:p>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 </a:t>
            </a:r>
            <a:endParaRPr lang="nb-NO" sz="1200" dirty="0">
              <a:latin typeface="Times New Roman" panose="02020603050405020304" pitchFamily="18" charset="0"/>
              <a:ea typeface="Times New Roman" panose="02020603050405020304" pitchFamily="18" charset="0"/>
            </a:endParaRPr>
          </a:p>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Johan K. Stanghelle, overlege, tidligere forskningsdirektør, professor emeritus dr.med., Sunnaas sykehus HF, og Institutt for klinisk medisin, Medisinsk fakultet, Universitetet i Oslo.</a:t>
            </a:r>
            <a:endParaRPr lang="nb-NO" sz="1200" dirty="0">
              <a:latin typeface="Times New Roman" panose="02020603050405020304" pitchFamily="18" charset="0"/>
              <a:ea typeface="Times New Roman" panose="02020603050405020304" pitchFamily="18" charset="0"/>
            </a:endParaRPr>
          </a:p>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 </a:t>
            </a:r>
            <a:endParaRPr lang="nb-NO" sz="1200" dirty="0">
              <a:latin typeface="Times New Roman" panose="02020603050405020304" pitchFamily="18" charset="0"/>
              <a:ea typeface="Times New Roman" panose="02020603050405020304" pitchFamily="18" charset="0"/>
            </a:endParaRPr>
          </a:p>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Nils Erik Gilhus, professor emeritus, Klinisk institutt Universitetet i Bergen og lege, Nevrologisk avdeling, Haukeland universitetssykehus, Bergen.</a:t>
            </a:r>
            <a:endParaRPr lang="nb-NO" sz="1200" dirty="0">
              <a:latin typeface="Times New Roman" panose="02020603050405020304" pitchFamily="18" charset="0"/>
              <a:ea typeface="Times New Roman" panose="02020603050405020304" pitchFamily="18" charset="0"/>
            </a:endParaRPr>
          </a:p>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 </a:t>
            </a:r>
            <a:endParaRPr lang="nb-NO" sz="1200" dirty="0">
              <a:latin typeface="Times New Roman" panose="02020603050405020304" pitchFamily="18" charset="0"/>
              <a:ea typeface="Times New Roman" panose="02020603050405020304" pitchFamily="18" charset="0"/>
            </a:endParaRPr>
          </a:p>
          <a:p>
            <a:pPr>
              <a:spcBef>
                <a:spcPts val="90"/>
              </a:spcBef>
              <a:spcAft>
                <a:spcPts val="90"/>
              </a:spcAft>
            </a:pPr>
            <a:r>
              <a:rPr lang="nb-NO" sz="1200" dirty="0">
                <a:solidFill>
                  <a:srgbClr val="333333"/>
                </a:solidFill>
                <a:latin typeface="Merriweather" panose="00000500000000000000" pitchFamily="2" charset="0"/>
                <a:ea typeface="Times New Roman" panose="02020603050405020304" pitchFamily="18" charset="0"/>
              </a:rPr>
              <a:t>Anne-Kristine Schanke, tidligere fagsjef i psykologi, professor emerita, dr.philos., Sunnaas sykehus og Psykologisk institutt, Universitetet i Oslo.</a:t>
            </a:r>
            <a:endParaRPr lang="nb-NO" sz="1200" dirty="0">
              <a:latin typeface="Times New Roman" panose="02020603050405020304" pitchFamily="18" charset="0"/>
              <a:ea typeface="Times New Roman" panose="02020603050405020304" pitchFamily="18" charset="0"/>
            </a:endParaRPr>
          </a:p>
        </p:txBody>
      </p:sp>
      <p:sp>
        <p:nvSpPr>
          <p:cNvPr id="5" name="Plassholder for dato 4">
            <a:extLst>
              <a:ext uri="{FF2B5EF4-FFF2-40B4-BE49-F238E27FC236}">
                <a16:creationId xmlns:a16="http://schemas.microsoft.com/office/drawing/2014/main" id="{18BAD233-6462-4F1A-9029-10FD13883AC8}"/>
              </a:ext>
            </a:extLst>
          </p:cNvPr>
          <p:cNvSpPr>
            <a:spLocks noGrp="1"/>
          </p:cNvSpPr>
          <p:nvPr>
            <p:ph type="dt" sz="half" idx="10"/>
          </p:nvPr>
        </p:nvSpPr>
        <p:spPr/>
        <p:txBody>
          <a:bodyPr/>
          <a:lstStyle/>
          <a:p>
            <a:fld id="{4EB2E611-EB96-4336-A2D8-C220E2DE9C59}" type="datetime1">
              <a:rPr lang="nb-NO" smtClean="0"/>
              <a:t>16.09.2022</a:t>
            </a:fld>
            <a:endParaRPr lang="nb-NO"/>
          </a:p>
        </p:txBody>
      </p:sp>
      <p:sp>
        <p:nvSpPr>
          <p:cNvPr id="7" name="Plassholder for bunntekst 6">
            <a:extLst>
              <a:ext uri="{FF2B5EF4-FFF2-40B4-BE49-F238E27FC236}">
                <a16:creationId xmlns:a16="http://schemas.microsoft.com/office/drawing/2014/main" id="{CE9E5DB1-D896-42AD-959F-612F38111F0B}"/>
              </a:ext>
            </a:extLst>
          </p:cNvPr>
          <p:cNvSpPr>
            <a:spLocks noGrp="1"/>
          </p:cNvSpPr>
          <p:nvPr>
            <p:ph type="ftr" sz="quarter" idx="11"/>
          </p:nvPr>
        </p:nvSpPr>
        <p:spPr/>
        <p:txBody>
          <a:bodyPr/>
          <a:lstStyle/>
          <a:p>
            <a:r>
              <a:rPr lang="nb-NO"/>
              <a:t>Lillian Festvåg</a:t>
            </a:r>
          </a:p>
        </p:txBody>
      </p:sp>
      <p:sp>
        <p:nvSpPr>
          <p:cNvPr id="8" name="Plassholder for lysbildenummer 7">
            <a:extLst>
              <a:ext uri="{FF2B5EF4-FFF2-40B4-BE49-F238E27FC236}">
                <a16:creationId xmlns:a16="http://schemas.microsoft.com/office/drawing/2014/main" id="{A275D57A-023C-4E25-8710-55F22EBAE423}"/>
              </a:ext>
            </a:extLst>
          </p:cNvPr>
          <p:cNvSpPr>
            <a:spLocks noGrp="1"/>
          </p:cNvSpPr>
          <p:nvPr>
            <p:ph type="sldNum" sz="quarter" idx="12"/>
          </p:nvPr>
        </p:nvSpPr>
        <p:spPr/>
        <p:txBody>
          <a:bodyPr/>
          <a:lstStyle/>
          <a:p>
            <a:fld id="{A03540A9-BC65-49E1-B027-017EAB6CF95B}" type="slidenum">
              <a:rPr lang="nb-NO" smtClean="0"/>
              <a:t>6</a:t>
            </a:fld>
            <a:endParaRPr lang="nb-NO"/>
          </a:p>
        </p:txBody>
      </p:sp>
      <p:sp>
        <p:nvSpPr>
          <p:cNvPr id="10" name="TekstSylinder 9">
            <a:extLst>
              <a:ext uri="{FF2B5EF4-FFF2-40B4-BE49-F238E27FC236}">
                <a16:creationId xmlns:a16="http://schemas.microsoft.com/office/drawing/2014/main" id="{30F65D1E-F4A7-4D45-B044-66F39ED4D084}"/>
              </a:ext>
            </a:extLst>
          </p:cNvPr>
          <p:cNvSpPr txBox="1"/>
          <p:nvPr/>
        </p:nvSpPr>
        <p:spPr>
          <a:xfrm>
            <a:off x="5401994" y="5347513"/>
            <a:ext cx="3038622" cy="584775"/>
          </a:xfrm>
          <a:prstGeom prst="rect">
            <a:avLst/>
          </a:prstGeom>
          <a:noFill/>
        </p:spPr>
        <p:txBody>
          <a:bodyPr wrap="square" rtlCol="0">
            <a:spAutoFit/>
          </a:bodyPr>
          <a:lstStyle/>
          <a:p>
            <a:r>
              <a:rPr lang="nb-NO" sz="2400" dirty="0"/>
              <a:t>Fysioterapeuten</a:t>
            </a:r>
            <a:r>
              <a:rPr lang="nb-NO" sz="3200" dirty="0"/>
              <a:t> 3.22 </a:t>
            </a:r>
          </a:p>
        </p:txBody>
      </p:sp>
    </p:spTree>
    <p:extLst>
      <p:ext uri="{BB962C8B-B14F-4D97-AF65-F5344CB8AC3E}">
        <p14:creationId xmlns:p14="http://schemas.microsoft.com/office/powerpoint/2010/main" val="112468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LFPS 1994 - Hva fant de?</a:t>
            </a:r>
          </a:p>
        </p:txBody>
      </p:sp>
      <p:sp>
        <p:nvSpPr>
          <p:cNvPr id="3" name="Plassholder for innhold 2"/>
          <p:cNvSpPr>
            <a:spLocks noGrp="1"/>
          </p:cNvSpPr>
          <p:nvPr>
            <p:ph idx="1"/>
          </p:nvPr>
        </p:nvSpPr>
        <p:spPr>
          <a:xfrm>
            <a:off x="457200" y="1935480"/>
            <a:ext cx="8229600" cy="4733880"/>
          </a:xfrm>
        </p:spPr>
        <p:txBody>
          <a:bodyPr>
            <a:normAutofit/>
          </a:bodyPr>
          <a:lstStyle/>
          <a:p>
            <a:r>
              <a:rPr lang="nb-NO" dirty="0"/>
              <a:t>Dokumenterte seinskadene</a:t>
            </a:r>
          </a:p>
          <a:p>
            <a:pPr lvl="1"/>
            <a:r>
              <a:rPr lang="nb-NO" dirty="0"/>
              <a:t>85 % opplevde svekkelser i  polioskadet muskulatur, 58 % i «ikke polioskadet muskulatur.»</a:t>
            </a:r>
          </a:p>
          <a:p>
            <a:pPr lvl="1"/>
            <a:r>
              <a:rPr lang="nb-NO" dirty="0"/>
              <a:t>80 % påfallende tretthet ved anstrengelser</a:t>
            </a:r>
          </a:p>
          <a:p>
            <a:pPr lvl="1"/>
            <a:r>
              <a:rPr lang="nb-NO" dirty="0"/>
              <a:t>57 % leddsmerter</a:t>
            </a:r>
          </a:p>
          <a:p>
            <a:pPr lvl="1"/>
            <a:r>
              <a:rPr lang="nb-NO" dirty="0"/>
              <a:t>48 % søvnforstyrrelser</a:t>
            </a:r>
          </a:p>
          <a:p>
            <a:r>
              <a:rPr lang="nb-NO" dirty="0"/>
              <a:t> Hjelpebehov</a:t>
            </a:r>
          </a:p>
          <a:p>
            <a:pPr lvl="1"/>
            <a:r>
              <a:rPr lang="nb-NO" dirty="0"/>
              <a:t>Betydelig økende bruk av hjelpemidler</a:t>
            </a:r>
          </a:p>
          <a:p>
            <a:pPr lvl="1"/>
            <a:r>
              <a:rPr lang="nb-NO" dirty="0"/>
              <a:t>80 % uavhengig av hjelp fra andre</a:t>
            </a:r>
          </a:p>
          <a:p>
            <a:r>
              <a:rPr lang="nb-NO" dirty="0"/>
              <a:t>Helsetjenestetilbudet</a:t>
            </a:r>
          </a:p>
          <a:p>
            <a:pPr lvl="1"/>
            <a:r>
              <a:rPr lang="nb-NO" dirty="0"/>
              <a:t>17 % fornøyd generelt, 67 % fornøyd med spesialisttilbudet</a:t>
            </a:r>
          </a:p>
          <a:p>
            <a:pPr lvl="1"/>
            <a:r>
              <a:rPr lang="nb-NO" dirty="0"/>
              <a:t>Ønske om behandlingsreiser til </a:t>
            </a:r>
            <a:r>
              <a:rPr lang="nb-NO" dirty="0" err="1"/>
              <a:t>syden</a:t>
            </a:r>
            <a:r>
              <a:rPr lang="nb-NO" dirty="0"/>
              <a:t>  </a:t>
            </a:r>
          </a:p>
          <a:p>
            <a:pPr lvl="1"/>
            <a:endParaRPr lang="nb-NO" dirty="0"/>
          </a:p>
        </p:txBody>
      </p:sp>
    </p:spTree>
    <p:extLst>
      <p:ext uri="{BB962C8B-B14F-4D97-AF65-F5344CB8AC3E}">
        <p14:creationId xmlns:p14="http://schemas.microsoft.com/office/powerpoint/2010/main" val="309903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64569464"/>
              </p:ext>
            </p:extLst>
          </p:nvPr>
        </p:nvGraphicFramePr>
        <p:xfrm>
          <a:off x="4644008" y="2204864"/>
          <a:ext cx="4104456" cy="367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251520" y="2132856"/>
          <a:ext cx="4176464" cy="38483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002911339"/>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sz="quarter" idx="11"/>
            <p:extLst>
              <p:ext uri="{D42A27DB-BD31-4B8C-83A1-F6EECF244321}">
                <p14:modId xmlns:p14="http://schemas.microsoft.com/office/powerpoint/2010/main" val="4056304418"/>
              </p:ext>
            </p:extLst>
          </p:nvPr>
        </p:nvGraphicFramePr>
        <p:xfrm>
          <a:off x="103560" y="188640"/>
          <a:ext cx="9036496" cy="64087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p:cNvSpPr txBox="1"/>
          <p:nvPr/>
        </p:nvSpPr>
        <p:spPr>
          <a:xfrm>
            <a:off x="5220072" y="5017324"/>
            <a:ext cx="3384376" cy="1569660"/>
          </a:xfrm>
          <a:prstGeom prst="rect">
            <a:avLst/>
          </a:prstGeom>
          <a:noFill/>
        </p:spPr>
        <p:txBody>
          <a:bodyPr wrap="square" rtlCol="0">
            <a:spAutoFit/>
          </a:bodyPr>
          <a:lstStyle/>
          <a:p>
            <a:r>
              <a:rPr lang="nb-NO" sz="3200" dirty="0">
                <a:solidFill>
                  <a:srgbClr val="FF0000"/>
                </a:solidFill>
              </a:rPr>
              <a:t>1994: 8 år</a:t>
            </a:r>
          </a:p>
          <a:p>
            <a:r>
              <a:rPr lang="nb-NO" sz="3200" dirty="0">
                <a:solidFill>
                  <a:srgbClr val="FF0000"/>
                </a:solidFill>
              </a:rPr>
              <a:t>2014: 7 år</a:t>
            </a:r>
          </a:p>
          <a:p>
            <a:r>
              <a:rPr lang="nb-NO" sz="3200" dirty="0">
                <a:solidFill>
                  <a:srgbClr val="FF0000"/>
                </a:solidFill>
              </a:rPr>
              <a:t>2020: 2,6 år</a:t>
            </a:r>
          </a:p>
        </p:txBody>
      </p:sp>
    </p:spTree>
    <p:extLst>
      <p:ext uri="{BB962C8B-B14F-4D97-AF65-F5344CB8AC3E}">
        <p14:creationId xmlns:p14="http://schemas.microsoft.com/office/powerpoint/2010/main" val="39802937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E" val="COVER"/>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3140</Words>
  <Application>Microsoft Office PowerPoint</Application>
  <PresentationFormat>Skjermfremvisning (4:3)</PresentationFormat>
  <Paragraphs>599</Paragraphs>
  <Slides>31</Slides>
  <Notes>19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31</vt:i4>
      </vt:variant>
    </vt:vector>
  </HeadingPairs>
  <TitlesOfParts>
    <vt:vector size="38" baseType="lpstr">
      <vt:lpstr>Arial</vt:lpstr>
      <vt:lpstr>Arial Unicode MS</vt:lpstr>
      <vt:lpstr>Calibri</vt:lpstr>
      <vt:lpstr>Calibri Light</vt:lpstr>
      <vt:lpstr>Merriweather</vt:lpstr>
      <vt:lpstr>Times New Roman</vt:lpstr>
      <vt:lpstr>Office-tema</vt:lpstr>
      <vt:lpstr>Polioundersøkelsene;     gårsdagens erfaringer, dagens utfordringer og framtidige behov.</vt:lpstr>
      <vt:lpstr>Polioskadde i Norge = eldre funksjonshemmede</vt:lpstr>
      <vt:lpstr>Den innfødte norske poliobefolkningen:</vt:lpstr>
      <vt:lpstr>    Polioundersøkelsen LFPS 1994 En omfattende undersøkelse av polioskaddes liv og helse. Initiert av LFPS Prosjektledere: Øyhaugen &amp; Lobben   </vt:lpstr>
      <vt:lpstr>Polioundersøkelsen 2014  – en nasjonal levekårsundersøkelse blant polioskadde i Norge.  Prosjektledere: Festvåg, Schanke og Stanghelle  </vt:lpstr>
      <vt:lpstr>PowerPoint-presentasjon</vt:lpstr>
      <vt:lpstr>LFPS 1994 - Hva fant de?</vt:lpstr>
      <vt:lpstr>PowerPoint-presentasjon</vt:lpstr>
      <vt:lpstr>PowerPoint-presentasjon</vt:lpstr>
      <vt:lpstr>PowerPoint-presentasjon</vt:lpstr>
      <vt:lpstr>Opplever du i dag lammelser og eventuelt hvor sterke er disse lammelsene?  </vt:lpstr>
      <vt:lpstr>Hvilke av følgende gjøremål trenger du, ofte eller av og til, hjelp av andre for å få utført?   </vt:lpstr>
      <vt:lpstr>PowerPoint-presentasjon</vt:lpstr>
      <vt:lpstr>PPS?</vt:lpstr>
      <vt:lpstr>Mange var på sykehus/institusjon, både i akuttfasen og i  rehabiliteringsfasen. Hvordan var din situasjon i disse to fasene?</vt:lpstr>
      <vt:lpstr>Har du i senere tid opplevd økende problemer med:</vt:lpstr>
      <vt:lpstr>Bruk av hjelpemidler i 1994 og 2014</vt:lpstr>
      <vt:lpstr>PowerPoint-presentasjon</vt:lpstr>
      <vt:lpstr>PowerPoint-presentasjon</vt:lpstr>
      <vt:lpstr>Materiale og metode</vt:lpstr>
      <vt:lpstr>Fødeland</vt:lpstr>
      <vt:lpstr>Bostedsfylker</vt:lpstr>
      <vt:lpstr>PowerPoint-presentasjon</vt:lpstr>
      <vt:lpstr>Funksjonsnivå</vt:lpstr>
      <vt:lpstr>Plager /sykdommer i innvandrergruppen:</vt:lpstr>
      <vt:lpstr>Tiltak</vt:lpstr>
      <vt:lpstr>Tiltak (forts.)</vt:lpstr>
      <vt:lpstr>Kort sagt: Innvandrere med polio:</vt:lpstr>
      <vt:lpstr>Kort sagt:</vt:lpstr>
      <vt:lpstr>Foreslåtte tiltak for ALLE polioskadde:</vt:lpstr>
      <vt:lpstr>Publikasjoner: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Landsforeningen for Polioskadde</dc:title>
  <dc:creator>Lillian</dc:creator>
  <cp:lastModifiedBy>Lillian Festvåg</cp:lastModifiedBy>
  <cp:revision>46</cp:revision>
  <dcterms:created xsi:type="dcterms:W3CDTF">2013-05-23T09:39:19Z</dcterms:created>
  <dcterms:modified xsi:type="dcterms:W3CDTF">2022-09-16T17:46:26Z</dcterms:modified>
</cp:coreProperties>
</file>